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66" r:id="rId2"/>
  </p:sldMasterIdLst>
  <p:notesMasterIdLst>
    <p:notesMasterId r:id="rId36"/>
  </p:notesMasterIdLst>
  <p:handoutMasterIdLst>
    <p:handoutMasterId r:id="rId37"/>
  </p:handoutMasterIdLst>
  <p:sldIdLst>
    <p:sldId id="458" r:id="rId3"/>
    <p:sldId id="459" r:id="rId4"/>
    <p:sldId id="601" r:id="rId5"/>
    <p:sldId id="605" r:id="rId6"/>
    <p:sldId id="618" r:id="rId7"/>
    <p:sldId id="625" r:id="rId8"/>
    <p:sldId id="607" r:id="rId9"/>
    <p:sldId id="608" r:id="rId10"/>
    <p:sldId id="609" r:id="rId11"/>
    <p:sldId id="603" r:id="rId12"/>
    <p:sldId id="604" r:id="rId13"/>
    <p:sldId id="606" r:id="rId14"/>
    <p:sldId id="615" r:id="rId15"/>
    <p:sldId id="622" r:id="rId16"/>
    <p:sldId id="602" r:id="rId17"/>
    <p:sldId id="610" r:id="rId18"/>
    <p:sldId id="611" r:id="rId19"/>
    <p:sldId id="612" r:id="rId20"/>
    <p:sldId id="614" r:id="rId21"/>
    <p:sldId id="613" r:id="rId22"/>
    <p:sldId id="623" r:id="rId23"/>
    <p:sldId id="616" r:id="rId24"/>
    <p:sldId id="617" r:id="rId25"/>
    <p:sldId id="624" r:id="rId26"/>
    <p:sldId id="598" r:id="rId27"/>
    <p:sldId id="599" r:id="rId28"/>
    <p:sldId id="600" r:id="rId29"/>
    <p:sldId id="619" r:id="rId30"/>
    <p:sldId id="620" r:id="rId31"/>
    <p:sldId id="621" r:id="rId32"/>
    <p:sldId id="627" r:id="rId33"/>
    <p:sldId id="626" r:id="rId34"/>
    <p:sldId id="564" r:id="rId35"/>
  </p:sldIdLst>
  <p:sldSz cx="9144000" cy="6858000" type="screen4x3"/>
  <p:notesSz cx="7315200" cy="9601200"/>
  <p:defaultTextStyle>
    <a:defPPr>
      <a:defRPr lang="en-US"/>
    </a:defPPr>
    <a:lvl1pPr algn="ctr" rtl="0" fontAlgn="base">
      <a:spcBef>
        <a:spcPct val="20000"/>
      </a:spcBef>
      <a:spcAft>
        <a:spcPct val="0"/>
      </a:spcAft>
      <a:buClr>
        <a:srgbClr val="FF0000"/>
      </a:buClr>
      <a:buFont typeface="Arial" pitchFamily="34" charset="0"/>
      <a:defRPr b="1" kern="1200">
        <a:solidFill>
          <a:schemeClr val="tx1"/>
        </a:solidFill>
        <a:latin typeface="Arial" pitchFamily="34" charset="0"/>
        <a:ea typeface="黑体" pitchFamily="49" charset="-122"/>
        <a:cs typeface="+mn-cs"/>
      </a:defRPr>
    </a:lvl1pPr>
    <a:lvl2pPr marL="457200" algn="ctr" rtl="0" fontAlgn="base">
      <a:spcBef>
        <a:spcPct val="20000"/>
      </a:spcBef>
      <a:spcAft>
        <a:spcPct val="0"/>
      </a:spcAft>
      <a:buClr>
        <a:srgbClr val="FF0000"/>
      </a:buClr>
      <a:buFont typeface="Arial" pitchFamily="34" charset="0"/>
      <a:defRPr b="1" kern="1200">
        <a:solidFill>
          <a:schemeClr val="tx1"/>
        </a:solidFill>
        <a:latin typeface="Arial" pitchFamily="34" charset="0"/>
        <a:ea typeface="黑体" pitchFamily="49" charset="-122"/>
        <a:cs typeface="+mn-cs"/>
      </a:defRPr>
    </a:lvl2pPr>
    <a:lvl3pPr marL="914400" algn="ctr" rtl="0" fontAlgn="base">
      <a:spcBef>
        <a:spcPct val="20000"/>
      </a:spcBef>
      <a:spcAft>
        <a:spcPct val="0"/>
      </a:spcAft>
      <a:buClr>
        <a:srgbClr val="FF0000"/>
      </a:buClr>
      <a:buFont typeface="Arial" pitchFamily="34" charset="0"/>
      <a:defRPr b="1" kern="1200">
        <a:solidFill>
          <a:schemeClr val="tx1"/>
        </a:solidFill>
        <a:latin typeface="Arial" pitchFamily="34" charset="0"/>
        <a:ea typeface="黑体" pitchFamily="49" charset="-122"/>
        <a:cs typeface="+mn-cs"/>
      </a:defRPr>
    </a:lvl3pPr>
    <a:lvl4pPr marL="1371600" algn="ctr" rtl="0" fontAlgn="base">
      <a:spcBef>
        <a:spcPct val="20000"/>
      </a:spcBef>
      <a:spcAft>
        <a:spcPct val="0"/>
      </a:spcAft>
      <a:buClr>
        <a:srgbClr val="FF0000"/>
      </a:buClr>
      <a:buFont typeface="Arial" pitchFamily="34" charset="0"/>
      <a:defRPr b="1" kern="1200">
        <a:solidFill>
          <a:schemeClr val="tx1"/>
        </a:solidFill>
        <a:latin typeface="Arial" pitchFamily="34" charset="0"/>
        <a:ea typeface="黑体" pitchFamily="49" charset="-122"/>
        <a:cs typeface="+mn-cs"/>
      </a:defRPr>
    </a:lvl4pPr>
    <a:lvl5pPr marL="1828800" algn="ctr" rtl="0" fontAlgn="base">
      <a:spcBef>
        <a:spcPct val="20000"/>
      </a:spcBef>
      <a:spcAft>
        <a:spcPct val="0"/>
      </a:spcAft>
      <a:buClr>
        <a:srgbClr val="FF0000"/>
      </a:buClr>
      <a:buFont typeface="Arial" pitchFamily="34" charset="0"/>
      <a:defRPr b="1" kern="1200">
        <a:solidFill>
          <a:schemeClr val="tx1"/>
        </a:solidFill>
        <a:latin typeface="Arial" pitchFamily="34" charset="0"/>
        <a:ea typeface="黑体" pitchFamily="49" charset="-122"/>
        <a:cs typeface="+mn-cs"/>
      </a:defRPr>
    </a:lvl5pPr>
    <a:lvl6pPr marL="2286000" algn="l" defTabSz="914400" rtl="0" eaLnBrk="1" latinLnBrk="0" hangingPunct="1">
      <a:defRPr b="1" kern="1200">
        <a:solidFill>
          <a:schemeClr val="tx1"/>
        </a:solidFill>
        <a:latin typeface="Arial" pitchFamily="34" charset="0"/>
        <a:ea typeface="黑体" pitchFamily="49" charset="-122"/>
        <a:cs typeface="+mn-cs"/>
      </a:defRPr>
    </a:lvl6pPr>
    <a:lvl7pPr marL="2743200" algn="l" defTabSz="914400" rtl="0" eaLnBrk="1" latinLnBrk="0" hangingPunct="1">
      <a:defRPr b="1" kern="1200">
        <a:solidFill>
          <a:schemeClr val="tx1"/>
        </a:solidFill>
        <a:latin typeface="Arial" pitchFamily="34" charset="0"/>
        <a:ea typeface="黑体" pitchFamily="49" charset="-122"/>
        <a:cs typeface="+mn-cs"/>
      </a:defRPr>
    </a:lvl7pPr>
    <a:lvl8pPr marL="3200400" algn="l" defTabSz="914400" rtl="0" eaLnBrk="1" latinLnBrk="0" hangingPunct="1">
      <a:defRPr b="1" kern="1200">
        <a:solidFill>
          <a:schemeClr val="tx1"/>
        </a:solidFill>
        <a:latin typeface="Arial" pitchFamily="34" charset="0"/>
        <a:ea typeface="黑体" pitchFamily="49" charset="-122"/>
        <a:cs typeface="+mn-cs"/>
      </a:defRPr>
    </a:lvl8pPr>
    <a:lvl9pPr marL="3657600" algn="l" defTabSz="914400" rtl="0" eaLnBrk="1" latinLnBrk="0" hangingPunct="1">
      <a:defRPr b="1" kern="1200">
        <a:solidFill>
          <a:schemeClr val="tx1"/>
        </a:solidFill>
        <a:latin typeface="Arial" pitchFamily="34" charset="0"/>
        <a:ea typeface="黑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FFFF"/>
    <a:srgbClr val="CCFF99"/>
    <a:srgbClr val="99FF99"/>
    <a:srgbClr val="FF3300"/>
    <a:srgbClr val="10E83E"/>
    <a:srgbClr val="CCECFF"/>
    <a:srgbClr val="FFCC66"/>
    <a:srgbClr val="99CC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96133" autoAdjust="0"/>
  </p:normalViewPr>
  <p:slideViewPr>
    <p:cSldViewPr snapToGrid="0">
      <p:cViewPr varScale="1">
        <p:scale>
          <a:sx n="68" d="100"/>
          <a:sy n="68" d="100"/>
        </p:scale>
        <p:origin x="-1476" y="-102"/>
      </p:cViewPr>
      <p:guideLst>
        <p:guide orient="horz" pos="2073"/>
        <p:guide orient="horz" pos="960"/>
        <p:guide orient="horz" pos="691"/>
        <p:guide orient="horz" pos="2565"/>
        <p:guide orient="horz" pos="3006"/>
        <p:guide orient="horz" pos="2985"/>
        <p:guide pos="2880"/>
        <p:guide pos="5376"/>
        <p:guide pos="1721"/>
        <p:guide pos="476"/>
        <p:guide pos="376"/>
        <p:guide pos="6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392" y="1404"/>
      </p:cViewPr>
      <p:guideLst>
        <p:guide orient="horz" pos="440"/>
        <p:guide orient="horz" pos="3412"/>
        <p:guide orient="horz" pos="3556"/>
        <p:guide orient="horz" pos="536"/>
        <p:guide pos="2304"/>
        <p:guide pos="390"/>
        <p:guide pos="534"/>
        <p:guide pos="624"/>
        <p:guide pos="486"/>
        <p:guide pos="726"/>
        <p:guide pos="822"/>
        <p:guide pos="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代码行</a:t>
            </a:r>
            <a:r>
              <a:rPr lang="zh-CN" altLang="en-US" dirty="0" smtClean="0"/>
              <a:t>数分布（百分比）</a:t>
            </a:r>
            <a:endParaRPr lang="zh-CN" altLang="en-US" dirty="0"/>
          </a:p>
        </c:rich>
      </c:tx>
      <c:layout>
        <c:manualLayout>
          <c:xMode val="edge"/>
          <c:yMode val="edge"/>
          <c:x val="0.17678511511110631"/>
          <c:y val="0.10625"/>
        </c:manualLayout>
      </c:layout>
      <c:overlay val="0"/>
    </c:title>
    <c:autoTitleDeleted val="0"/>
    <c:plotArea>
      <c:layout/>
      <c:pieChart>
        <c:varyColors val="1"/>
        <c:ser>
          <c:idx val="0"/>
          <c:order val="0"/>
          <c:tx>
            <c:strRef>
              <c:f>Sheet1!$B$1</c:f>
              <c:strCache>
                <c:ptCount val="1"/>
                <c:pt idx="0">
                  <c:v>代码行数</c:v>
                </c:pt>
              </c:strCache>
            </c:strRef>
          </c:tx>
          <c:dPt>
            <c:idx val="0"/>
            <c:bubble3D val="0"/>
            <c:spPr>
              <a:solidFill>
                <a:srgbClr val="FFC000"/>
              </a:solidFill>
            </c:spPr>
          </c:dPt>
          <c:dPt>
            <c:idx val="1"/>
            <c:bubble3D val="0"/>
            <c:spPr>
              <a:solidFill>
                <a:srgbClr val="99CCFF"/>
              </a:soli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c:spPr>
          </c:dPt>
          <c:dPt>
            <c:idx val="2"/>
            <c:bubble3D val="0"/>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dPt>
          <c:dPt>
            <c:idx val="3"/>
            <c:bubble3D val="0"/>
            <c:spPr>
              <a:solidFill>
                <a:schemeClr val="accent5">
                  <a:lumMod val="90000"/>
                </a:schemeClr>
              </a:solidFill>
            </c:spPr>
          </c:dPt>
          <c:dLbls>
            <c:dLbl>
              <c:idx val="0"/>
              <c:layout>
                <c:manualLayout>
                  <c:x val="-4.252400177510305E-2"/>
                  <c:y val="0.16849475100725006"/>
                </c:manualLayout>
              </c:layout>
              <c:tx>
                <c:rich>
                  <a:bodyPr/>
                  <a:lstStyle/>
                  <a:p>
                    <a:r>
                      <a:rPr lang="en-US" altLang="en-US" dirty="0" smtClean="0"/>
                      <a:t>8%</a:t>
                    </a:r>
                    <a:endParaRPr lang="en-US" altLang="en-US" dirty="0"/>
                  </a:p>
                </c:rich>
              </c:tx>
              <c:showLegendKey val="0"/>
              <c:showVal val="1"/>
              <c:showCatName val="0"/>
              <c:showSerName val="0"/>
              <c:showPercent val="0"/>
              <c:showBubbleSize val="0"/>
            </c:dLbl>
            <c:dLbl>
              <c:idx val="1"/>
              <c:layout>
                <c:manualLayout>
                  <c:x val="-7.3711322610001018E-2"/>
                  <c:y val="0.11793341999873631"/>
                </c:manualLayout>
              </c:layout>
              <c:tx>
                <c:rich>
                  <a:bodyPr/>
                  <a:lstStyle/>
                  <a:p>
                    <a:r>
                      <a:rPr lang="en-US" altLang="en-US" dirty="0" smtClean="0"/>
                      <a:t>7%</a:t>
                    </a:r>
                    <a:endParaRPr lang="en-US" altLang="en-US" dirty="0"/>
                  </a:p>
                </c:rich>
              </c:tx>
              <c:showLegendKey val="0"/>
              <c:showVal val="1"/>
              <c:showCatName val="0"/>
              <c:showSerName val="0"/>
              <c:showPercent val="0"/>
              <c:showBubbleSize val="0"/>
            </c:dLbl>
            <c:dLbl>
              <c:idx val="2"/>
              <c:layout>
                <c:manualLayout>
                  <c:x val="-6.0105390501866271E-3"/>
                  <c:y val="-0.26663592599115155"/>
                </c:manualLayout>
              </c:layout>
              <c:tx>
                <c:rich>
                  <a:bodyPr/>
                  <a:lstStyle/>
                  <a:p>
                    <a:r>
                      <a:rPr lang="en-US" altLang="en-US" dirty="0" smtClean="0"/>
                      <a:t>70%</a:t>
                    </a:r>
                    <a:endParaRPr lang="en-US" altLang="en-US" dirty="0"/>
                  </a:p>
                </c:rich>
              </c:tx>
              <c:showLegendKey val="0"/>
              <c:showVal val="1"/>
              <c:showCatName val="0"/>
              <c:showSerName val="0"/>
              <c:showPercent val="0"/>
              <c:showBubbleSize val="0"/>
            </c:dLbl>
            <c:dLbl>
              <c:idx val="3"/>
              <c:layout>
                <c:manualLayout>
                  <c:x val="6.699557140085774E-2"/>
                  <c:y val="0.12209067065309596"/>
                </c:manualLayout>
              </c:layout>
              <c:tx>
                <c:rich>
                  <a:bodyPr/>
                  <a:lstStyle/>
                  <a:p>
                    <a:r>
                      <a:rPr lang="en-US" altLang="en-US" dirty="0" smtClean="0"/>
                      <a:t>10%</a:t>
                    </a:r>
                    <a:endParaRPr lang="en-US" altLang="en-US" dirty="0"/>
                  </a:p>
                </c:rich>
              </c:tx>
              <c:showLegendKey val="0"/>
              <c:showVal val="1"/>
              <c:showCatName val="0"/>
              <c:showSerName val="0"/>
              <c:showPercent val="0"/>
              <c:showBubbleSize val="0"/>
            </c:dLbl>
            <c:showLegendKey val="0"/>
            <c:showVal val="1"/>
            <c:showCatName val="0"/>
            <c:showSerName val="0"/>
            <c:showPercent val="0"/>
            <c:showBubbleSize val="0"/>
            <c:showLeaderLines val="1"/>
          </c:dLbls>
          <c:cat>
            <c:strRef>
              <c:f>Sheet1!$A$2:$A$5</c:f>
              <c:strCache>
                <c:ptCount val="4"/>
                <c:pt idx="0">
                  <c:v>Atom层相关</c:v>
                </c:pt>
                <c:pt idx="1">
                  <c:v>Group层相关</c:v>
                </c:pt>
                <c:pt idx="2">
                  <c:v>Matrix层相关</c:v>
                </c:pt>
                <c:pt idx="3">
                  <c:v>其他</c:v>
                </c:pt>
              </c:strCache>
            </c:strRef>
          </c:cat>
          <c:val>
            <c:numRef>
              <c:f>Sheet1!$B$2:$B$5</c:f>
              <c:numCache>
                <c:formatCode>General</c:formatCode>
                <c:ptCount val="4"/>
                <c:pt idx="0">
                  <c:v>8</c:v>
                </c:pt>
                <c:pt idx="1">
                  <c:v>7</c:v>
                </c:pt>
                <c:pt idx="2">
                  <c:v>70</c:v>
                </c:pt>
                <c:pt idx="3">
                  <c:v>15</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1348691194506177"/>
          <c:y val="0.38962229330708659"/>
          <c:w val="0.38651308805493823"/>
          <c:h val="0.32004242750958856"/>
        </c:manualLayout>
      </c:layout>
      <c:overlay val="0"/>
    </c:legend>
    <c:plotVisOnly val="1"/>
    <c:dispBlanksAs val="gap"/>
    <c:showDLblsOverMax val="0"/>
  </c:chart>
  <c:spPr>
    <a:ln w="12700"/>
    <a:scene3d>
      <a:camera prst="orthographicFront"/>
      <a:lightRig rig="threePt" dir="t"/>
    </a:scene3d>
    <a:sp3d>
      <a:bevelT w="190500" h="38100"/>
    </a:sp3d>
  </c:spPr>
  <c:txPr>
    <a:bodyPr/>
    <a:lstStyle/>
    <a:p>
      <a:pPr>
        <a:defRPr sz="1800"/>
      </a:pPr>
      <a:endParaRPr lang="zh-CN"/>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0" tIns="48326" rIns="96650" bIns="48326" numCol="1" anchor="t" anchorCtr="0" compatLnSpc="1">
            <a:prstTxWarp prst="textNoShape">
              <a:avLst/>
            </a:prstTxWarp>
          </a:bodyPr>
          <a:lstStyle>
            <a:lvl1pPr algn="l" defTabSz="966788">
              <a:spcBef>
                <a:spcPct val="0"/>
              </a:spcBef>
              <a:buClr>
                <a:srgbClr val="000000"/>
              </a:buClr>
              <a:buFont typeface="Arial" charset="0"/>
              <a:buNone/>
              <a:defRPr sz="1300" smtClean="0">
                <a:latin typeface="Arial" charset="0"/>
                <a:ea typeface="+mn-ea"/>
              </a:defRPr>
            </a:lvl1pPr>
          </a:lstStyle>
          <a:p>
            <a:pPr>
              <a:defRPr/>
            </a:pPr>
            <a:r>
              <a:rPr lang="zh-CN" altLang="en-US"/>
              <a:t> </a:t>
            </a:r>
          </a:p>
        </p:txBody>
      </p:sp>
      <p:sp>
        <p:nvSpPr>
          <p:cNvPr id="11571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50" tIns="48326" rIns="96650" bIns="48326" numCol="1" anchor="t" anchorCtr="0" compatLnSpc="1">
            <a:prstTxWarp prst="textNoShape">
              <a:avLst/>
            </a:prstTxWarp>
          </a:bodyPr>
          <a:lstStyle>
            <a:lvl1pPr algn="r" defTabSz="966788">
              <a:spcBef>
                <a:spcPct val="0"/>
              </a:spcBef>
              <a:buClr>
                <a:srgbClr val="000000"/>
              </a:buClr>
              <a:buFont typeface="Arial" charset="0"/>
              <a:buNone/>
              <a:defRPr sz="1300" smtClean="0">
                <a:latin typeface="Arial" charset="0"/>
                <a:ea typeface="+mn-ea"/>
              </a:defRPr>
            </a:lvl1pPr>
          </a:lstStyle>
          <a:p>
            <a:pPr>
              <a:defRPr/>
            </a:pPr>
            <a:r>
              <a:rPr lang="zh-CN" altLang="en-US"/>
              <a:t> </a:t>
            </a:r>
          </a:p>
        </p:txBody>
      </p:sp>
      <p:sp>
        <p:nvSpPr>
          <p:cNvPr id="11571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50" tIns="48326" rIns="96650" bIns="48326" numCol="1" anchor="b" anchorCtr="0" compatLnSpc="1">
            <a:prstTxWarp prst="textNoShape">
              <a:avLst/>
            </a:prstTxWarp>
          </a:bodyPr>
          <a:lstStyle>
            <a:lvl1pPr algn="l" defTabSz="966788">
              <a:spcBef>
                <a:spcPct val="0"/>
              </a:spcBef>
              <a:buClr>
                <a:srgbClr val="000000"/>
              </a:buClr>
              <a:buFont typeface="Arial" charset="0"/>
              <a:buNone/>
              <a:defRPr sz="1300" smtClean="0">
                <a:latin typeface="Arial" charset="0"/>
                <a:ea typeface="+mn-ea"/>
              </a:defRPr>
            </a:lvl1pPr>
          </a:lstStyle>
          <a:p>
            <a:pPr>
              <a:defRPr/>
            </a:pPr>
            <a:r>
              <a:rPr lang="zh-CN" altLang="en-US"/>
              <a:t> </a:t>
            </a:r>
          </a:p>
        </p:txBody>
      </p:sp>
      <p:sp>
        <p:nvSpPr>
          <p:cNvPr id="11571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50" tIns="48326" rIns="96650" bIns="48326" numCol="1" anchor="b" anchorCtr="0" compatLnSpc="1">
            <a:prstTxWarp prst="textNoShape">
              <a:avLst/>
            </a:prstTxWarp>
          </a:bodyPr>
          <a:lstStyle>
            <a:lvl1pPr algn="r" defTabSz="966788">
              <a:spcBef>
                <a:spcPct val="0"/>
              </a:spcBef>
              <a:buClr>
                <a:srgbClr val="000000"/>
              </a:buClr>
              <a:buFont typeface="Arial" charset="0"/>
              <a:buNone/>
              <a:defRPr sz="1300" smtClean="0">
                <a:solidFill>
                  <a:srgbClr val="000000"/>
                </a:solidFill>
                <a:latin typeface="Arial" charset="0"/>
                <a:ea typeface="+mn-ea"/>
              </a:defRPr>
            </a:lvl1pPr>
          </a:lstStyle>
          <a:p>
            <a:pPr>
              <a:defRPr/>
            </a:pPr>
            <a:fld id="{D7DDDD36-9C0A-4422-8747-5E06C21818FA}" type="slidenum">
              <a:rPr lang="zh-CN" altLang="en-US"/>
              <a:pPr>
                <a:defRPr/>
              </a:pPr>
              <a:t>‹#›</a:t>
            </a:fld>
            <a:r>
              <a:rPr lang="en-US" altLang="zh-CN"/>
              <a:t> </a:t>
            </a:r>
          </a:p>
        </p:txBody>
      </p:sp>
    </p:spTree>
    <p:extLst>
      <p:ext uri="{BB962C8B-B14F-4D97-AF65-F5344CB8AC3E}">
        <p14:creationId xmlns:p14="http://schemas.microsoft.com/office/powerpoint/2010/main" val="2277035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536575" y="479425"/>
            <a:ext cx="6242050" cy="4681538"/>
          </a:xfrm>
          <a:prstGeom prst="rect">
            <a:avLst/>
          </a:prstGeom>
          <a:noFill/>
          <a:ln w="9525">
            <a:solidFill>
              <a:srgbClr val="000000"/>
            </a:solidFill>
            <a:miter lim="800000"/>
            <a:headEnd/>
            <a:tailEnd/>
          </a:ln>
        </p:spPr>
      </p:sp>
      <p:sp>
        <p:nvSpPr>
          <p:cNvPr id="4107" name="Rectangle 11"/>
          <p:cNvSpPr>
            <a:spLocks noGrp="1" noChangeArrowheads="1"/>
          </p:cNvSpPr>
          <p:nvPr>
            <p:ph type="ftr" sz="quarter" idx="4"/>
          </p:nvPr>
        </p:nvSpPr>
        <p:spPr bwMode="auto">
          <a:xfrm>
            <a:off x="266700" y="9220200"/>
            <a:ext cx="6780213" cy="249238"/>
          </a:xfrm>
          <a:prstGeom prst="rect">
            <a:avLst/>
          </a:prstGeom>
          <a:noFill/>
          <a:ln w="9525">
            <a:noFill/>
            <a:miter lim="800000"/>
            <a:headEnd/>
            <a:tailEnd/>
          </a:ln>
          <a:effectLst/>
        </p:spPr>
        <p:txBody>
          <a:bodyPr vert="horz" wrap="square" lIns="100643" tIns="50321" rIns="100643" bIns="50321" numCol="1" anchor="b" anchorCtr="0" compatLnSpc="1">
            <a:prstTxWarp prst="textNoShape">
              <a:avLst/>
            </a:prstTxWarp>
          </a:bodyPr>
          <a:lstStyle>
            <a:lvl1pPr defTabSz="1004888" fontAlgn="b">
              <a:spcBef>
                <a:spcPct val="0"/>
              </a:spcBef>
              <a:buClrTx/>
              <a:buFontTx/>
              <a:buNone/>
              <a:defRPr sz="1100" smtClean="0">
                <a:solidFill>
                  <a:srgbClr val="000000"/>
                </a:solidFill>
                <a:latin typeface="Arial" charset="0"/>
                <a:ea typeface="黑体" pitchFamily="2" charset="-122"/>
              </a:defRPr>
            </a:lvl1pPr>
          </a:lstStyle>
          <a:p>
            <a:pPr>
              <a:defRPr/>
            </a:pPr>
            <a:r>
              <a:rPr lang="en-US" altLang="zh-CN"/>
              <a:t>Oracle Database 11</a:t>
            </a:r>
            <a:r>
              <a:rPr lang="en-US" altLang="zh-CN" i="1"/>
              <a:t>g</a:t>
            </a:r>
            <a:r>
              <a:rPr lang="en-US" altLang="zh-CN"/>
              <a:t>：</a:t>
            </a:r>
            <a:r>
              <a:rPr lang="zh-CN" altLang="en-US"/>
              <a:t>性能优化   2-</a:t>
            </a:r>
            <a:fld id="{F589AECD-F1C4-41A8-80D7-9D65BFD74C15}" type="slidenum">
              <a:rPr lang="zh-CN" altLang="en-US"/>
              <a:pPr>
                <a:defRPr/>
              </a:pPr>
              <a:t>‹#›</a:t>
            </a:fld>
            <a:r>
              <a:rPr lang="zh-CN" altLang="en-US" sz="1200"/>
              <a:t> </a:t>
            </a:r>
          </a:p>
        </p:txBody>
      </p:sp>
      <p:sp>
        <p:nvSpPr>
          <p:cNvPr id="4108" name="Notes_TextBox_Placeholder"/>
          <p:cNvSpPr>
            <a:spLocks noGrp="1" noChangeArrowheads="1"/>
          </p:cNvSpPr>
          <p:nvPr>
            <p:ph type="body" sz="quarter" idx="3"/>
          </p:nvPr>
        </p:nvSpPr>
        <p:spPr bwMode="auto">
          <a:xfrm>
            <a:off x="609600" y="5400675"/>
            <a:ext cx="6096000" cy="3584575"/>
          </a:xfrm>
          <a:prstGeom prst="rect">
            <a:avLst/>
          </a:prstGeom>
          <a:noFill/>
          <a:ln w="9525">
            <a:noFill/>
            <a:miter lim="800000"/>
            <a:headEnd/>
            <a:tailEnd/>
          </a:ln>
          <a:effectLst/>
        </p:spPr>
        <p:txBody>
          <a:bodyPr vert="horz" wrap="square" lIns="13425" tIns="13425" rIns="13425" bIns="13425"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Tree>
    <p:extLst>
      <p:ext uri="{BB962C8B-B14F-4D97-AF65-F5344CB8AC3E}">
        <p14:creationId xmlns:p14="http://schemas.microsoft.com/office/powerpoint/2010/main" val="969334968"/>
      </p:ext>
    </p:extLst>
  </p:cSld>
  <p:clrMap bg1="lt1" tx1="dk1" bg2="lt2" tx2="dk2" accent1="accent1" accent2="accent2" accent3="accent3" accent4="accent4" accent5="accent5" accent6="accent6" hlink="hlink" folHlink="folHlink"/>
  <p:hf hdr="0" dt="0"/>
  <p:notesStyle>
    <a:lvl1pPr algn="l" defTabSz="457200" rtl="0" eaLnBrk="0" fontAlgn="b" hangingPunct="0">
      <a:lnSpc>
        <a:spcPct val="110000"/>
      </a:lnSpc>
      <a:spcBef>
        <a:spcPct val="50000"/>
      </a:spcBef>
      <a:spcAft>
        <a:spcPct val="0"/>
      </a:spcAft>
      <a:buSzPct val="100000"/>
      <a:buFont typeface="Arial" pitchFamily="34" charset="0"/>
      <a:defRPr sz="1200" b="1" kern="1200">
        <a:solidFill>
          <a:schemeClr val="tx1"/>
        </a:solidFill>
        <a:latin typeface="Arial" charset="0"/>
        <a:ea typeface="黑体" pitchFamily="2" charset="-122"/>
        <a:cs typeface="+mn-cs"/>
      </a:defRPr>
    </a:lvl1pPr>
    <a:lvl2pPr marL="114300" algn="l" defTabSz="457200" rtl="0" eaLnBrk="0" fontAlgn="b" hangingPunct="0">
      <a:lnSpc>
        <a:spcPct val="110000"/>
      </a:lnSpc>
      <a:spcBef>
        <a:spcPct val="30000"/>
      </a:spcBef>
      <a:spcAft>
        <a:spcPct val="0"/>
      </a:spcAft>
      <a:buSzPct val="100000"/>
      <a:buFont typeface="Times New Roman" pitchFamily="18" charset="0"/>
      <a:defRPr sz="1200" kern="1200">
        <a:solidFill>
          <a:srgbClr val="000000"/>
        </a:solidFill>
        <a:latin typeface="Times New Roman" pitchFamily="18" charset="0"/>
        <a:ea typeface="SimSun" pitchFamily="2" charset="-122"/>
        <a:cs typeface="+mn-cs"/>
      </a:defRPr>
    </a:lvl2pPr>
    <a:lvl3pPr marL="400050" indent="-171450" algn="l" defTabSz="457200" rtl="0" eaLnBrk="0" fontAlgn="b" hangingPunct="0">
      <a:lnSpc>
        <a:spcPct val="110000"/>
      </a:lnSpc>
      <a:spcBef>
        <a:spcPct val="20000"/>
      </a:spcBef>
      <a:spcAft>
        <a:spcPct val="0"/>
      </a:spcAft>
      <a:buSzPct val="100000"/>
      <a:buFont typeface="Times New Roman" pitchFamily="18" charset="0"/>
      <a:buChar char="•"/>
      <a:defRPr sz="1200" kern="1200">
        <a:solidFill>
          <a:srgbClr val="000000"/>
        </a:solidFill>
        <a:latin typeface="Times New Roman" pitchFamily="18" charset="0"/>
        <a:ea typeface="SimSun" pitchFamily="2" charset="-122"/>
        <a:cs typeface="+mn-cs"/>
      </a:defRPr>
    </a:lvl3pPr>
    <a:lvl4pPr marL="685800" indent="-171450" algn="l" defTabSz="457200" rtl="0" eaLnBrk="0" fontAlgn="b" hangingPunct="0">
      <a:lnSpc>
        <a:spcPct val="110000"/>
      </a:lnSpc>
      <a:spcBef>
        <a:spcPct val="20000"/>
      </a:spcBef>
      <a:spcAft>
        <a:spcPct val="0"/>
      </a:spcAft>
      <a:buSzPct val="100000"/>
      <a:buFont typeface="Times New Roman" pitchFamily="18" charset="0"/>
      <a:buChar char="-"/>
      <a:defRPr sz="1200" kern="1200">
        <a:solidFill>
          <a:srgbClr val="000000"/>
        </a:solidFill>
        <a:latin typeface="Times New Roman" pitchFamily="18" charset="0"/>
        <a:ea typeface="SimSun" pitchFamily="2" charset="-122"/>
        <a:cs typeface="+mn-cs"/>
      </a:defRPr>
    </a:lvl4pPr>
    <a:lvl5pPr marL="857250" algn="l" defTabSz="457200" rtl="0" eaLnBrk="0" fontAlgn="b" hangingPunct="0">
      <a:lnSpc>
        <a:spcPct val="110000"/>
      </a:lnSpc>
      <a:spcBef>
        <a:spcPct val="20000"/>
      </a:spcBef>
      <a:spcAft>
        <a:spcPct val="0"/>
      </a:spcAft>
      <a:buSzPct val="100000"/>
      <a:buFont typeface="Times New Roman" pitchFamily="18" charset="0"/>
      <a:defRPr sz="1100" kern="1200">
        <a:solidFill>
          <a:srgbClr val="000000"/>
        </a:solidFill>
        <a:latin typeface="Courier New" pitchFamily="49"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3</a:t>
            </a:fld>
            <a:endParaRPr kumimoji="0" lang="en-US" altLang="zh-CN" b="0" smtClean="0">
              <a:solidFill>
                <a:schemeClr val="tx1"/>
              </a:solidFill>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12</a:t>
            </a:fld>
            <a:endParaRPr kumimoji="0" lang="en-US" altLang="zh-CN" b="0" smtClean="0">
              <a:solidFill>
                <a:schemeClr val="tx1"/>
              </a:solidFill>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13</a:t>
            </a:fld>
            <a:endParaRPr kumimoji="0" lang="en-US" altLang="zh-CN" b="0" smtClean="0">
              <a:solidFill>
                <a:schemeClr val="tx1"/>
              </a:solidFill>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14</a:t>
            </a:fld>
            <a:endParaRPr kumimoji="0" lang="en-US" altLang="zh-CN" b="0" smtClean="0">
              <a:solidFill>
                <a:schemeClr val="tx1"/>
              </a:solidFill>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15</a:t>
            </a:fld>
            <a:endParaRPr kumimoji="0" lang="en-US" altLang="zh-CN" b="0" smtClean="0">
              <a:solidFill>
                <a:schemeClr val="tx1"/>
              </a:solidFill>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16</a:t>
            </a:fld>
            <a:endParaRPr kumimoji="0" lang="en-US" altLang="zh-CN" b="0" smtClean="0">
              <a:solidFill>
                <a:schemeClr val="tx1"/>
              </a:solidFill>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17</a:t>
            </a:fld>
            <a:endParaRPr kumimoji="0" lang="en-US" altLang="zh-CN" b="0" smtClean="0">
              <a:solidFill>
                <a:schemeClr val="tx1"/>
              </a:solidFill>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18</a:t>
            </a:fld>
            <a:endParaRPr kumimoji="0" lang="en-US" altLang="zh-CN" b="0" smtClean="0">
              <a:solidFill>
                <a:schemeClr val="tx1"/>
              </a:solidFill>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19</a:t>
            </a:fld>
            <a:endParaRPr kumimoji="0" lang="en-US" altLang="zh-CN" b="0" smtClean="0">
              <a:solidFill>
                <a:schemeClr val="tx1"/>
              </a:solidFill>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20</a:t>
            </a:fld>
            <a:endParaRPr kumimoji="0" lang="en-US" altLang="zh-CN" b="0" smtClean="0">
              <a:solidFill>
                <a:schemeClr val="tx1"/>
              </a:solidFill>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21</a:t>
            </a:fld>
            <a:endParaRPr kumimoji="0" lang="en-US" altLang="zh-CN" b="0" smtClean="0">
              <a:solidFill>
                <a:schemeClr val="tx1"/>
              </a:solidFill>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4</a:t>
            </a:fld>
            <a:endParaRPr kumimoji="0" lang="en-US" altLang="zh-CN" b="0" smtClean="0">
              <a:solidFill>
                <a:schemeClr val="tx1"/>
              </a:solidFill>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22</a:t>
            </a:fld>
            <a:endParaRPr kumimoji="0" lang="en-US" altLang="zh-CN" b="0" smtClean="0">
              <a:solidFill>
                <a:schemeClr val="tx1"/>
              </a:solidFill>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23</a:t>
            </a:fld>
            <a:endParaRPr kumimoji="0" lang="en-US" altLang="zh-CN" b="0" smtClean="0">
              <a:solidFill>
                <a:schemeClr val="tx1"/>
              </a:solidFill>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24</a:t>
            </a:fld>
            <a:endParaRPr kumimoji="0" lang="en-US" altLang="zh-CN" b="0" smtClean="0">
              <a:solidFill>
                <a:schemeClr val="tx1"/>
              </a:solidFill>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25</a:t>
            </a:fld>
            <a:endParaRPr kumimoji="0" lang="en-US" altLang="zh-CN" b="0" smtClean="0">
              <a:solidFill>
                <a:schemeClr val="tx1"/>
              </a:solidFill>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26</a:t>
            </a:fld>
            <a:endParaRPr kumimoji="0" lang="en-US" altLang="zh-CN" b="0" smtClean="0">
              <a:solidFill>
                <a:schemeClr val="tx1"/>
              </a:solidFill>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27</a:t>
            </a:fld>
            <a:endParaRPr kumimoji="0" lang="en-US" altLang="zh-CN" b="0" smtClean="0">
              <a:solidFill>
                <a:schemeClr val="tx1"/>
              </a:solidFill>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28</a:t>
            </a:fld>
            <a:endParaRPr kumimoji="0" lang="en-US" altLang="zh-CN" b="0" smtClean="0">
              <a:solidFill>
                <a:schemeClr val="tx1"/>
              </a:solidFill>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29</a:t>
            </a:fld>
            <a:endParaRPr kumimoji="0" lang="en-US" altLang="zh-CN" b="0" smtClean="0">
              <a:solidFill>
                <a:schemeClr val="tx1"/>
              </a:solidFill>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30</a:t>
            </a:fld>
            <a:endParaRPr kumimoji="0" lang="en-US" altLang="zh-CN" b="0" smtClean="0">
              <a:solidFill>
                <a:schemeClr val="tx1"/>
              </a:solidFill>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5</a:t>
            </a:fld>
            <a:endParaRPr kumimoji="0" lang="en-US" altLang="zh-CN" b="0" smtClean="0">
              <a:solidFill>
                <a:schemeClr val="tx1"/>
              </a:solidFill>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6</a:t>
            </a:fld>
            <a:endParaRPr kumimoji="0" lang="en-US" altLang="zh-CN" b="0" smtClean="0">
              <a:solidFill>
                <a:schemeClr val="tx1"/>
              </a:solidFill>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7</a:t>
            </a:fld>
            <a:endParaRPr kumimoji="0" lang="en-US" altLang="zh-CN" b="0" smtClean="0">
              <a:solidFill>
                <a:schemeClr val="tx1"/>
              </a:solidFill>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8</a:t>
            </a:fld>
            <a:endParaRPr kumimoji="0" lang="en-US" altLang="zh-CN" b="0" smtClean="0">
              <a:solidFill>
                <a:schemeClr val="tx1"/>
              </a:solidFill>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9</a:t>
            </a:fld>
            <a:endParaRPr kumimoji="0" lang="en-US" altLang="zh-CN" b="0" smtClean="0">
              <a:solidFill>
                <a:schemeClr val="tx1"/>
              </a:solidFill>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10</a:t>
            </a:fld>
            <a:endParaRPr kumimoji="0" lang="en-US" altLang="zh-CN" b="0" smtClean="0">
              <a:solidFill>
                <a:schemeClr val="tx1"/>
              </a:solidFill>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a typeface="宋体" pitchFamily="2" charset="-122"/>
            </a:endParaRPr>
          </a:p>
        </p:txBody>
      </p:sp>
      <p:sp>
        <p:nvSpPr>
          <p:cNvPr id="131076" name="灯片编号占位符 3"/>
          <p:cNvSpPr>
            <a:spLocks noGrp="1"/>
          </p:cNvSpPr>
          <p:nvPr>
            <p:ph type="sldNum" sz="quarter" idx="5"/>
          </p:nvPr>
        </p:nvSpPr>
        <p:spPr>
          <a:xfrm>
            <a:off x="4144010" y="9118918"/>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eaLnBrk="1" hangingPunct="1"/>
            <a:fld id="{3FE388ED-5AE4-40EE-9592-E1031837A572}" type="slidenum">
              <a:rPr kumimoji="0" lang="en-US" altLang="zh-CN" b="0" smtClean="0">
                <a:solidFill>
                  <a:schemeClr val="tx1"/>
                </a:solidFill>
                <a:latin typeface="Arial" pitchFamily="34" charset="0"/>
              </a:rPr>
              <a:pPr eaLnBrk="1" hangingPunct="1"/>
              <a:t>11</a:t>
            </a:fld>
            <a:endParaRPr kumimoji="0" lang="en-US" altLang="zh-CN" b="0" smtClean="0">
              <a:solidFill>
                <a:schemeClr val="tx1"/>
              </a:solidFill>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3500" y="533400"/>
            <a:ext cx="1841500" cy="32146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89000" y="533400"/>
            <a:ext cx="5372100" cy="32146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2" name="直接连接符 10"/>
          <p:cNvCxnSpPr>
            <a:cxnSpLocks noChangeShapeType="1"/>
          </p:cNvCxnSpPr>
          <p:nvPr userDrawn="1"/>
        </p:nvCxnSpPr>
        <p:spPr bwMode="auto">
          <a:xfrm>
            <a:off x="0" y="571500"/>
            <a:ext cx="9144000" cy="0"/>
          </a:xfrm>
          <a:prstGeom prst="line">
            <a:avLst/>
          </a:prstGeom>
          <a:noFill/>
          <a:ln w="50800" algn="ctr">
            <a:solidFill>
              <a:srgbClr val="FF9900"/>
            </a:solidFill>
            <a:round/>
            <a:headEnd/>
            <a:tailEnd/>
          </a:ln>
        </p:spPr>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cxnSp>
        <p:nvCxnSpPr>
          <p:cNvPr id="2" name="直接连接符 10"/>
          <p:cNvCxnSpPr>
            <a:cxnSpLocks noChangeShapeType="1"/>
          </p:cNvCxnSpPr>
          <p:nvPr userDrawn="1"/>
        </p:nvCxnSpPr>
        <p:spPr bwMode="auto">
          <a:xfrm>
            <a:off x="0" y="571500"/>
            <a:ext cx="9144000" cy="0"/>
          </a:xfrm>
          <a:prstGeom prst="line">
            <a:avLst/>
          </a:prstGeom>
          <a:noFill/>
          <a:ln w="50800" algn="ctr">
            <a:solidFill>
              <a:srgbClr val="FF9900"/>
            </a:solidFill>
            <a:round/>
            <a:headEnd/>
            <a:tailEnd/>
          </a:ln>
          <a:extLst>
            <a:ext uri="{909E8E84-426E-40DD-AFC4-6F175D3DCCD1}">
              <a14:hiddenFill xmlns:a14="http://schemas.microsoft.com/office/drawing/2010/main">
                <a:noFill/>
              </a14:hiddenFill>
            </a:ext>
          </a:extLst>
        </p:spPr>
      </p:cxnSp>
      <p:pic>
        <p:nvPicPr>
          <p:cNvPr id="3" name="图片 11" descr="pa logo1.png"/>
          <p:cNvPicPr>
            <a:picLocks noChangeAspect="1"/>
          </p:cNvPicPr>
          <p:nvPr userDrawn="1"/>
        </p:nvPicPr>
        <p:blipFill>
          <a:blip r:embed="rId2" cstate="print"/>
          <a:srcRect/>
          <a:stretch>
            <a:fillRect/>
          </a:stretch>
        </p:blipFill>
        <p:spPr bwMode="auto">
          <a:xfrm>
            <a:off x="8281228" y="54665"/>
            <a:ext cx="711200" cy="422275"/>
          </a:xfrm>
          <a:prstGeom prst="rect">
            <a:avLst/>
          </a:prstGeom>
          <a:noFill/>
          <a:ln w="9525">
            <a:noFill/>
            <a:miter lim="800000"/>
            <a:headEnd/>
            <a:tailEnd/>
          </a:ln>
        </p:spPr>
      </p:pic>
      <p:sp>
        <p:nvSpPr>
          <p:cNvPr id="4" name="矩形 3"/>
          <p:cNvSpPr/>
          <p:nvPr userDrawn="1"/>
        </p:nvSpPr>
        <p:spPr bwMode="auto">
          <a:xfrm>
            <a:off x="0" y="590843"/>
            <a:ext cx="9144000" cy="5317587"/>
          </a:xfrm>
          <a:prstGeom prst="rect">
            <a:avLst/>
          </a:prstGeom>
          <a:gradFill flip="none" rotWithShape="1">
            <a:gsLst>
              <a:gs pos="0">
                <a:srgbClr val="00B0F0"/>
              </a:gs>
              <a:gs pos="39999">
                <a:srgbClr val="85C2FF"/>
              </a:gs>
              <a:gs pos="70000">
                <a:srgbClr val="C4D6EB"/>
              </a:gs>
              <a:gs pos="100000">
                <a:srgbClr val="FFEBFA"/>
              </a:gs>
            </a:gsLst>
            <a:lin ang="54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446283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cxnSp>
        <p:nvCxnSpPr>
          <p:cNvPr id="2" name="直接连接符 10"/>
          <p:cNvCxnSpPr>
            <a:cxnSpLocks noChangeShapeType="1"/>
          </p:cNvCxnSpPr>
          <p:nvPr userDrawn="1"/>
        </p:nvCxnSpPr>
        <p:spPr bwMode="auto">
          <a:xfrm>
            <a:off x="0" y="571500"/>
            <a:ext cx="9144000" cy="0"/>
          </a:xfrm>
          <a:prstGeom prst="line">
            <a:avLst/>
          </a:prstGeom>
          <a:noFill/>
          <a:ln w="50800" algn="ctr">
            <a:solidFill>
              <a:srgbClr val="FF99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06720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cxnSp>
        <p:nvCxnSpPr>
          <p:cNvPr id="2" name="直接连接符 10"/>
          <p:cNvCxnSpPr>
            <a:cxnSpLocks noChangeShapeType="1"/>
          </p:cNvCxnSpPr>
          <p:nvPr userDrawn="1"/>
        </p:nvCxnSpPr>
        <p:spPr bwMode="auto">
          <a:xfrm>
            <a:off x="0" y="571500"/>
            <a:ext cx="9144000" cy="0"/>
          </a:xfrm>
          <a:prstGeom prst="line">
            <a:avLst/>
          </a:prstGeom>
          <a:noFill/>
          <a:ln w="50800" algn="ctr">
            <a:solidFill>
              <a:srgbClr val="FF99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067208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58213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0"/>
            <a:ext cx="6019800" cy="58213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89000" y="1816100"/>
            <a:ext cx="3606800" cy="1931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16100"/>
            <a:ext cx="3606800" cy="1931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6.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Slide_PlaceholderTitle"/>
          <p:cNvSpPr>
            <a:spLocks noGrp="1" noChangeArrowheads="1"/>
          </p:cNvSpPr>
          <p:nvPr>
            <p:ph type="title"/>
          </p:nvPr>
        </p:nvSpPr>
        <p:spPr bwMode="auto">
          <a:xfrm>
            <a:off x="914400" y="533400"/>
            <a:ext cx="7315200" cy="876300"/>
          </a:xfrm>
          <a:prstGeom prst="rect">
            <a:avLst/>
          </a:prstGeom>
          <a:noFill/>
          <a:ln w="9525">
            <a:noFill/>
            <a:miter lim="800000"/>
            <a:headEnd/>
            <a:tailEnd/>
          </a:ln>
        </p:spPr>
        <p:txBody>
          <a:bodyPr vert="horz" wrap="square" lIns="12700" tIns="12700" rIns="12700" bIns="12700" numCol="1" anchor="t" anchorCtr="0" compatLnSpc="1">
            <a:prstTxWarp prst="textNoShape">
              <a:avLst/>
            </a:prstTxWarp>
          </a:bodyPr>
          <a:lstStyle/>
          <a:p>
            <a:pPr lvl="0"/>
            <a:r>
              <a:rPr lang="en-US" altLang="zh-CN" smtClean="0"/>
              <a:t>Click to edit Master title style</a:t>
            </a:r>
          </a:p>
        </p:txBody>
      </p:sp>
      <p:sp>
        <p:nvSpPr>
          <p:cNvPr id="1027" name="Slide_PlaceholderText"/>
          <p:cNvSpPr>
            <a:spLocks noGrp="1" noChangeArrowheads="1"/>
          </p:cNvSpPr>
          <p:nvPr>
            <p:ph type="body" idx="1"/>
          </p:nvPr>
        </p:nvSpPr>
        <p:spPr bwMode="auto">
          <a:xfrm>
            <a:off x="889000" y="1816100"/>
            <a:ext cx="7366000" cy="1931988"/>
          </a:xfrm>
          <a:prstGeom prst="rect">
            <a:avLst/>
          </a:prstGeom>
          <a:noFill/>
          <a:ln w="9525">
            <a:noFill/>
            <a:miter lim="800000"/>
            <a:headEnd/>
            <a:tailEnd/>
          </a:ln>
        </p:spPr>
        <p:txBody>
          <a:bodyPr vert="horz" wrap="square" lIns="12700" tIns="12700" rIns="12700" bIns="12700" numCol="1" anchor="t" anchorCtr="0" compatLnSpc="1">
            <a:prstTxWarp prst="textNoShape">
              <a:avLst/>
            </a:prstTxWarp>
            <a:sp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9" name="Rectangle 14"/>
          <p:cNvSpPr>
            <a:spLocks noGrp="1" noChangeArrowheads="1"/>
          </p:cNvSpPr>
          <p:nvPr/>
        </p:nvSpPr>
        <p:spPr bwMode="auto">
          <a:xfrm>
            <a:off x="8420100" y="6524625"/>
            <a:ext cx="688975" cy="279400"/>
          </a:xfrm>
          <a:prstGeom prst="rect">
            <a:avLst/>
          </a:prstGeom>
          <a:noFill/>
          <a:ln w="9525">
            <a:noFill/>
            <a:miter lim="800000"/>
            <a:headEnd/>
            <a:tailEnd/>
          </a:ln>
        </p:spPr>
        <p:txBody>
          <a:bodyPr/>
          <a:lstStyle/>
          <a:p>
            <a:pPr algn="l" eaLnBrk="0" hangingPunct="0">
              <a:buFont typeface="Arial" charset="0"/>
              <a:buNone/>
              <a:defRPr/>
            </a:pPr>
            <a:fld id="{94E4C377-4B4B-43E3-9872-6F938F3F4C96}" type="slidenum">
              <a:rPr lang="en-US" altLang="zh-CN" sz="1200" b="0">
                <a:latin typeface="宋体" charset="-122"/>
                <a:ea typeface="宋体" charset="-122"/>
              </a:rPr>
              <a:pPr algn="l" eaLnBrk="0" hangingPunct="0">
                <a:buFont typeface="Arial" charset="0"/>
                <a:buNone/>
                <a:defRPr/>
              </a:pPr>
              <a:t>‹#›</a:t>
            </a:fld>
            <a:r>
              <a:rPr lang="ja-JP" altLang="en-US" sz="1200" b="0">
                <a:latin typeface="宋体" charset="-122"/>
                <a:ea typeface="宋体" charset="-122"/>
              </a:rPr>
              <a:t>页</a:t>
            </a:r>
            <a:r>
              <a:rPr lang="en-US" altLang="ja-JP" sz="1200" b="0">
                <a:latin typeface="宋体" charset="-122"/>
                <a:ea typeface="宋体" charset="-122"/>
              </a:rPr>
              <a:t> </a:t>
            </a:r>
            <a:endParaRPr lang="zh-CN" altLang="en-US" sz="1200" b="0">
              <a:latin typeface="宋体" charset="-122"/>
              <a:ea typeface="宋体" charset="-122"/>
            </a:endParaRPr>
          </a:p>
        </p:txBody>
      </p:sp>
      <p:sp>
        <p:nvSpPr>
          <p:cNvPr id="10" name="TextBox 9"/>
          <p:cNvSpPr txBox="1"/>
          <p:nvPr/>
        </p:nvSpPr>
        <p:spPr>
          <a:xfrm>
            <a:off x="7443788" y="6080125"/>
            <a:ext cx="1328737" cy="244475"/>
          </a:xfrm>
          <a:prstGeom prst="rect">
            <a:avLst/>
          </a:prstGeom>
          <a:noFill/>
        </p:spPr>
        <p:txBody>
          <a:bodyPr>
            <a:spAutoFit/>
          </a:bodyPr>
          <a:lstStyle/>
          <a:p>
            <a:pPr algn="r" eaLnBrk="0" hangingPunct="0">
              <a:buFont typeface="Arial" charset="0"/>
              <a:buNone/>
              <a:defRPr/>
            </a:pPr>
            <a:r>
              <a:rPr lang="en-US" altLang="zh-CN" sz="1000" b="0">
                <a:latin typeface="文鼎细圆简" pitchFamily="49" charset="-122"/>
                <a:ea typeface="文鼎细圆简" pitchFamily="49" charset="-122"/>
              </a:rPr>
              <a:t>2008</a:t>
            </a:r>
            <a:r>
              <a:rPr lang="ja-JP" altLang="en-US" sz="1000" b="0">
                <a:latin typeface="文鼎细圆简" pitchFamily="49" charset="-122"/>
                <a:ea typeface="文鼎细圆简" pitchFamily="49" charset="-122"/>
              </a:rPr>
              <a:t>年</a:t>
            </a:r>
            <a:r>
              <a:rPr lang="en-US" altLang="ja-JP" sz="1000" b="0">
                <a:latin typeface="文鼎细圆简" pitchFamily="49" charset="-122"/>
                <a:ea typeface="文鼎细圆简" pitchFamily="49" charset="-122"/>
              </a:rPr>
              <a:t>1</a:t>
            </a:r>
            <a:r>
              <a:rPr lang="en-US" altLang="zh-CN" sz="1000" b="0">
                <a:latin typeface="文鼎细圆简" pitchFamily="49" charset="-122"/>
                <a:ea typeface="文鼎细圆简" pitchFamily="49" charset="-122"/>
              </a:rPr>
              <a:t>1</a:t>
            </a:r>
            <a:r>
              <a:rPr lang="ja-JP" altLang="en-US" sz="1000" b="0">
                <a:latin typeface="文鼎细圆简" pitchFamily="49" charset="-122"/>
                <a:ea typeface="文鼎细圆简" pitchFamily="49" charset="-122"/>
              </a:rPr>
              <a:t>月</a:t>
            </a:r>
            <a:r>
              <a:rPr lang="en-US" altLang="zh-CN" sz="1000" b="0">
                <a:latin typeface="文鼎细圆简" pitchFamily="49" charset="-122"/>
                <a:ea typeface="文鼎细圆简" pitchFamily="49" charset="-122"/>
              </a:rPr>
              <a:t>7</a:t>
            </a:r>
            <a:r>
              <a:rPr lang="ja-JP" altLang="en-US" sz="1000" b="0">
                <a:latin typeface="文鼎细圆简" pitchFamily="49" charset="-122"/>
                <a:ea typeface="文鼎细圆简" pitchFamily="49" charset="-122"/>
              </a:rPr>
              <a:t>日</a:t>
            </a:r>
            <a:r>
              <a:rPr lang="en-US" altLang="ja-JP" sz="1000" b="0">
                <a:latin typeface="MHeiHKS-Bold" pitchFamily="48" charset="-120"/>
                <a:ea typeface="MHeiHKS-Bold" pitchFamily="48" charset="-120"/>
              </a:rPr>
              <a:t>   </a:t>
            </a:r>
            <a:endParaRPr lang="zh-CN" altLang="en-US" sz="1000" b="0">
              <a:latin typeface="MHeiHKS-Bold" pitchFamily="48" charset="-120"/>
              <a:ea typeface="MHeiHKS-Bold" pitchFamily="48" charset="-120"/>
            </a:endParaRPr>
          </a:p>
        </p:txBody>
      </p:sp>
      <p:sp>
        <p:nvSpPr>
          <p:cNvPr id="11" name="TextBox 17"/>
          <p:cNvSpPr txBox="1"/>
          <p:nvPr/>
        </p:nvSpPr>
        <p:spPr>
          <a:xfrm>
            <a:off x="3168650" y="6080125"/>
            <a:ext cx="1328738" cy="244475"/>
          </a:xfrm>
          <a:prstGeom prst="rect">
            <a:avLst/>
          </a:prstGeom>
          <a:noFill/>
        </p:spPr>
        <p:txBody>
          <a:bodyPr>
            <a:spAutoFit/>
          </a:bodyPr>
          <a:lstStyle/>
          <a:p>
            <a:pPr algn="r" eaLnBrk="0" hangingPunct="0">
              <a:spcBef>
                <a:spcPct val="50000"/>
              </a:spcBef>
              <a:buFont typeface="Arial" charset="0"/>
              <a:buNone/>
              <a:defRPr/>
            </a:pPr>
            <a:r>
              <a:rPr lang="zh-CN" altLang="en-US" sz="1000" b="0">
                <a:latin typeface="文鼎细圆简" pitchFamily="49" charset="-122"/>
                <a:ea typeface="文鼎细圆简" pitchFamily="49" charset="-122"/>
              </a:rPr>
              <a:t>内部资料</a:t>
            </a:r>
            <a:r>
              <a:rPr lang="en-US" altLang="zh-CN" sz="1000" b="0">
                <a:latin typeface="文鼎细圆简" pitchFamily="49" charset="-122"/>
                <a:ea typeface="文鼎细圆简" pitchFamily="49" charset="-122"/>
              </a:rPr>
              <a:t>(</a:t>
            </a:r>
            <a:r>
              <a:rPr lang="zh-CN" altLang="en-US" sz="1000" b="0">
                <a:latin typeface="文鼎细圆简" pitchFamily="49" charset="-122"/>
                <a:ea typeface="文鼎细圆简" pitchFamily="49" charset="-122"/>
              </a:rPr>
              <a:t>机密</a:t>
            </a:r>
            <a:r>
              <a:rPr lang="en-US" altLang="zh-CN" sz="1000" b="0">
                <a:latin typeface="文鼎细圆简" pitchFamily="49" charset="-122"/>
                <a:ea typeface="文鼎细圆简" pitchFamily="49" charset="-122"/>
              </a:rPr>
              <a:t>)</a:t>
            </a:r>
          </a:p>
        </p:txBody>
      </p:sp>
      <p:pic>
        <p:nvPicPr>
          <p:cNvPr id="1031" name="Picture 21" descr="Logo"/>
          <p:cNvPicPr>
            <a:picLocks noChangeAspect="1" noChangeArrowheads="1"/>
          </p:cNvPicPr>
          <p:nvPr/>
        </p:nvPicPr>
        <p:blipFill>
          <a:blip r:embed="rId17" cstate="print"/>
          <a:srcRect/>
          <a:stretch>
            <a:fillRect/>
          </a:stretch>
        </p:blipFill>
        <p:spPr bwMode="auto">
          <a:xfrm>
            <a:off x="495300" y="6092825"/>
            <a:ext cx="2127250" cy="188913"/>
          </a:xfrm>
          <a:prstGeom prst="rect">
            <a:avLst/>
          </a:prstGeom>
          <a:noFill/>
          <a:ln w="9525">
            <a:noFill/>
            <a:miter lim="800000"/>
            <a:headEnd/>
            <a:tailEnd/>
          </a:ln>
        </p:spPr>
      </p:pic>
      <p:pic>
        <p:nvPicPr>
          <p:cNvPr id="1032" name="Picture 7" descr="1321321.jpg"/>
          <p:cNvPicPr>
            <a:picLocks noChangeAspect="1"/>
          </p:cNvPicPr>
          <p:nvPr/>
        </p:nvPicPr>
        <p:blipFill>
          <a:blip r:embed="rId18" cstate="print"/>
          <a:srcRect/>
          <a:stretch>
            <a:fillRect/>
          </a:stretch>
        </p:blipFill>
        <p:spPr bwMode="auto">
          <a:xfrm>
            <a:off x="-3175" y="5905500"/>
            <a:ext cx="9144000" cy="584200"/>
          </a:xfrm>
          <a:prstGeom prst="rect">
            <a:avLst/>
          </a:prstGeom>
          <a:noFill/>
          <a:ln w="9525">
            <a:noFill/>
            <a:miter lim="800000"/>
            <a:headEnd/>
            <a:tailEnd/>
          </a:ln>
        </p:spPr>
      </p:pic>
      <p:pic>
        <p:nvPicPr>
          <p:cNvPr id="1033" name="Picture 21" descr="Logo"/>
          <p:cNvPicPr>
            <a:picLocks noChangeAspect="1" noChangeArrowheads="1"/>
          </p:cNvPicPr>
          <p:nvPr/>
        </p:nvPicPr>
        <p:blipFill>
          <a:blip r:embed="rId19" cstate="print"/>
          <a:srcRect/>
          <a:stretch>
            <a:fillRect/>
          </a:stretch>
        </p:blipFill>
        <p:spPr bwMode="auto">
          <a:xfrm>
            <a:off x="495300" y="6092825"/>
            <a:ext cx="2127250" cy="188913"/>
          </a:xfrm>
          <a:prstGeom prst="rect">
            <a:avLst/>
          </a:prstGeom>
          <a:noFill/>
          <a:ln w="9525">
            <a:noFill/>
            <a:miter lim="800000"/>
            <a:headEnd/>
            <a:tailEnd/>
          </a:ln>
        </p:spPr>
      </p:pic>
      <p:pic>
        <p:nvPicPr>
          <p:cNvPr id="1034" name="Picture 9" descr="pingan_专业让生活更简单ICON设计方案_12022_1430"/>
          <p:cNvPicPr>
            <a:picLocks noChangeAspect="1" noChangeArrowheads="1"/>
          </p:cNvPicPr>
          <p:nvPr/>
        </p:nvPicPr>
        <p:blipFill>
          <a:blip r:embed="rId20" cstate="print"/>
          <a:srcRect/>
          <a:stretch>
            <a:fillRect/>
          </a:stretch>
        </p:blipFill>
        <p:spPr bwMode="auto">
          <a:xfrm>
            <a:off x="7318375" y="6072188"/>
            <a:ext cx="1446213" cy="285750"/>
          </a:xfrm>
          <a:prstGeom prst="rect">
            <a:avLst/>
          </a:prstGeom>
          <a:noFill/>
          <a:ln w="9525">
            <a:noFill/>
            <a:miter lim="800000"/>
            <a:headEnd/>
            <a:tailEnd/>
          </a:ln>
        </p:spPr>
      </p:pic>
      <p:sp>
        <p:nvSpPr>
          <p:cNvPr id="16" name="Text Box 5"/>
          <p:cNvSpPr txBox="1"/>
          <p:nvPr/>
        </p:nvSpPr>
        <p:spPr>
          <a:xfrm>
            <a:off x="3168650" y="5949950"/>
            <a:ext cx="3297238" cy="457200"/>
          </a:xfrm>
          <a:prstGeom prst="rect">
            <a:avLst/>
          </a:prstGeom>
          <a:noFill/>
        </p:spPr>
        <p:txBody>
          <a:bodyPr>
            <a:spAutoFit/>
          </a:bodyPr>
          <a:lstStyle/>
          <a:p>
            <a:pPr>
              <a:buFont typeface="Arial" charset="0"/>
              <a:buNone/>
              <a:defRPr/>
            </a:pPr>
            <a:r>
              <a:rPr lang="en-US" altLang="zh-CN" sz="1200">
                <a:solidFill>
                  <a:schemeClr val="bg1"/>
                </a:solidFill>
                <a:latin typeface="Arial" charset="0"/>
                <a:ea typeface="宋体" pitchFamily="2" charset="-122"/>
              </a:rPr>
              <a:t>©</a:t>
            </a:r>
            <a:r>
              <a:rPr lang="zh-CN" altLang="en-US" sz="1200">
                <a:solidFill>
                  <a:schemeClr val="bg1"/>
                </a:solidFill>
                <a:latin typeface="Arial" charset="0"/>
                <a:ea typeface="宋体" pitchFamily="2" charset="-122"/>
              </a:rPr>
              <a:t>平安科技（深圳）有限公司  秘密</a:t>
            </a:r>
          </a:p>
          <a:p>
            <a:pPr>
              <a:buFont typeface="Arial" charset="0"/>
              <a:buNone/>
              <a:defRPr/>
            </a:pPr>
            <a:r>
              <a:rPr lang="zh-CN" altLang="en-US" sz="1200">
                <a:solidFill>
                  <a:schemeClr val="bg1"/>
                </a:solidFill>
                <a:latin typeface="Arial" charset="0"/>
                <a:ea typeface="宋体" pitchFamily="2" charset="-122"/>
              </a:rPr>
              <a:t>版权所有  不得侵犯</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78" r:id="rId12"/>
    <p:sldLayoutId id="2147483679" r:id="rId13"/>
    <p:sldLayoutId id="2147483680" r:id="rId14"/>
    <p:sldLayoutId id="2147483681" r:id="rId15"/>
  </p:sldLayoutIdLst>
  <p:txStyles>
    <p:titleStyle>
      <a:lvl1pPr algn="ctr" defTabSz="228600" rtl="0" eaLnBrk="0" fontAlgn="b" hangingPunct="0">
        <a:lnSpc>
          <a:spcPct val="110000"/>
        </a:lnSpc>
        <a:spcBef>
          <a:spcPct val="30000"/>
        </a:spcBef>
        <a:spcAft>
          <a:spcPct val="0"/>
        </a:spcAft>
        <a:buClr>
          <a:srgbClr val="000000"/>
        </a:buClr>
        <a:buFont typeface="Arial" pitchFamily="34" charset="0"/>
        <a:defRPr sz="2800" b="1">
          <a:solidFill>
            <a:srgbClr val="000000"/>
          </a:solidFill>
          <a:latin typeface="+mj-lt"/>
          <a:ea typeface="+mj-ea"/>
          <a:cs typeface="+mj-cs"/>
        </a:defRPr>
      </a:lvl1pPr>
      <a:lvl2pPr algn="ctr" defTabSz="228600" rtl="0" eaLnBrk="0" fontAlgn="b" hangingPunct="0">
        <a:lnSpc>
          <a:spcPct val="110000"/>
        </a:lnSpc>
        <a:spcBef>
          <a:spcPct val="30000"/>
        </a:spcBef>
        <a:spcAft>
          <a:spcPct val="0"/>
        </a:spcAft>
        <a:buClr>
          <a:srgbClr val="000000"/>
        </a:buClr>
        <a:buFont typeface="Arial" pitchFamily="34" charset="0"/>
        <a:defRPr sz="2800" b="1">
          <a:solidFill>
            <a:srgbClr val="000000"/>
          </a:solidFill>
          <a:latin typeface="Arial" charset="0"/>
          <a:ea typeface="黑体" pitchFamily="2" charset="-122"/>
        </a:defRPr>
      </a:lvl2pPr>
      <a:lvl3pPr algn="ctr" defTabSz="228600" rtl="0" eaLnBrk="0" fontAlgn="b" hangingPunct="0">
        <a:lnSpc>
          <a:spcPct val="110000"/>
        </a:lnSpc>
        <a:spcBef>
          <a:spcPct val="30000"/>
        </a:spcBef>
        <a:spcAft>
          <a:spcPct val="0"/>
        </a:spcAft>
        <a:buClr>
          <a:srgbClr val="000000"/>
        </a:buClr>
        <a:buFont typeface="Arial" pitchFamily="34" charset="0"/>
        <a:defRPr sz="2800" b="1">
          <a:solidFill>
            <a:srgbClr val="000000"/>
          </a:solidFill>
          <a:latin typeface="Arial" charset="0"/>
          <a:ea typeface="黑体" pitchFamily="2" charset="-122"/>
        </a:defRPr>
      </a:lvl3pPr>
      <a:lvl4pPr algn="ctr" defTabSz="228600" rtl="0" eaLnBrk="0" fontAlgn="b" hangingPunct="0">
        <a:lnSpc>
          <a:spcPct val="110000"/>
        </a:lnSpc>
        <a:spcBef>
          <a:spcPct val="30000"/>
        </a:spcBef>
        <a:spcAft>
          <a:spcPct val="0"/>
        </a:spcAft>
        <a:buClr>
          <a:srgbClr val="000000"/>
        </a:buClr>
        <a:buFont typeface="Arial" pitchFamily="34" charset="0"/>
        <a:defRPr sz="2800" b="1">
          <a:solidFill>
            <a:srgbClr val="000000"/>
          </a:solidFill>
          <a:latin typeface="Arial" charset="0"/>
          <a:ea typeface="黑体" pitchFamily="2" charset="-122"/>
        </a:defRPr>
      </a:lvl4pPr>
      <a:lvl5pPr algn="ctr" defTabSz="228600" rtl="0" eaLnBrk="0" fontAlgn="b" hangingPunct="0">
        <a:lnSpc>
          <a:spcPct val="110000"/>
        </a:lnSpc>
        <a:spcBef>
          <a:spcPct val="30000"/>
        </a:spcBef>
        <a:spcAft>
          <a:spcPct val="0"/>
        </a:spcAft>
        <a:buClr>
          <a:srgbClr val="000000"/>
        </a:buClr>
        <a:buFont typeface="Arial" pitchFamily="34" charset="0"/>
        <a:defRPr sz="2800" b="1">
          <a:solidFill>
            <a:srgbClr val="000000"/>
          </a:solidFill>
          <a:latin typeface="Arial" charset="0"/>
          <a:ea typeface="黑体" pitchFamily="2" charset="-122"/>
        </a:defRPr>
      </a:lvl5pPr>
      <a:lvl6pPr marL="457200" algn="ctr" defTabSz="228600" rtl="0" fontAlgn="b">
        <a:lnSpc>
          <a:spcPct val="110000"/>
        </a:lnSpc>
        <a:spcBef>
          <a:spcPct val="30000"/>
        </a:spcBef>
        <a:spcAft>
          <a:spcPct val="0"/>
        </a:spcAft>
        <a:buClr>
          <a:srgbClr val="000000"/>
        </a:buClr>
        <a:buFont typeface="Arial" charset="0"/>
        <a:defRPr sz="2800" b="1">
          <a:solidFill>
            <a:srgbClr val="000000"/>
          </a:solidFill>
          <a:latin typeface="Arial" charset="0"/>
          <a:ea typeface="黑体" pitchFamily="2" charset="-122"/>
        </a:defRPr>
      </a:lvl6pPr>
      <a:lvl7pPr marL="914400" algn="ctr" defTabSz="228600" rtl="0" fontAlgn="b">
        <a:lnSpc>
          <a:spcPct val="110000"/>
        </a:lnSpc>
        <a:spcBef>
          <a:spcPct val="30000"/>
        </a:spcBef>
        <a:spcAft>
          <a:spcPct val="0"/>
        </a:spcAft>
        <a:buClr>
          <a:srgbClr val="000000"/>
        </a:buClr>
        <a:buFont typeface="Arial" charset="0"/>
        <a:defRPr sz="2800" b="1">
          <a:solidFill>
            <a:srgbClr val="000000"/>
          </a:solidFill>
          <a:latin typeface="Arial" charset="0"/>
          <a:ea typeface="黑体" pitchFamily="2" charset="-122"/>
        </a:defRPr>
      </a:lvl7pPr>
      <a:lvl8pPr marL="1371600" algn="ctr" defTabSz="228600" rtl="0" fontAlgn="b">
        <a:lnSpc>
          <a:spcPct val="110000"/>
        </a:lnSpc>
        <a:spcBef>
          <a:spcPct val="30000"/>
        </a:spcBef>
        <a:spcAft>
          <a:spcPct val="0"/>
        </a:spcAft>
        <a:buClr>
          <a:srgbClr val="000000"/>
        </a:buClr>
        <a:buFont typeface="Arial" charset="0"/>
        <a:defRPr sz="2800" b="1">
          <a:solidFill>
            <a:srgbClr val="000000"/>
          </a:solidFill>
          <a:latin typeface="Arial" charset="0"/>
          <a:ea typeface="黑体" pitchFamily="2" charset="-122"/>
        </a:defRPr>
      </a:lvl8pPr>
      <a:lvl9pPr marL="1828800" algn="ctr" defTabSz="228600" rtl="0" fontAlgn="b">
        <a:lnSpc>
          <a:spcPct val="110000"/>
        </a:lnSpc>
        <a:spcBef>
          <a:spcPct val="30000"/>
        </a:spcBef>
        <a:spcAft>
          <a:spcPct val="0"/>
        </a:spcAft>
        <a:buClr>
          <a:srgbClr val="000000"/>
        </a:buClr>
        <a:buFont typeface="Arial" charset="0"/>
        <a:defRPr sz="2800" b="1">
          <a:solidFill>
            <a:srgbClr val="000000"/>
          </a:solidFill>
          <a:latin typeface="Arial" charset="0"/>
          <a:ea typeface="黑体" pitchFamily="2" charset="-122"/>
        </a:defRPr>
      </a:lvl9pPr>
    </p:titleStyle>
    <p:bodyStyle>
      <a:lvl1pPr algn="l" defTabSz="228600" rtl="0" eaLnBrk="0" fontAlgn="b" hangingPunct="0">
        <a:lnSpc>
          <a:spcPct val="110000"/>
        </a:lnSpc>
        <a:spcBef>
          <a:spcPct val="30000"/>
        </a:spcBef>
        <a:spcAft>
          <a:spcPct val="0"/>
        </a:spcAft>
        <a:buClr>
          <a:srgbClr val="000000"/>
        </a:buClr>
        <a:buFont typeface="Arial" pitchFamily="34" charset="0"/>
        <a:defRPr sz="2200">
          <a:solidFill>
            <a:schemeClr val="tx1"/>
          </a:solidFill>
          <a:latin typeface="+mn-lt"/>
          <a:ea typeface="+mn-ea"/>
          <a:cs typeface="+mn-cs"/>
        </a:defRPr>
      </a:lvl1pPr>
      <a:lvl2pPr marL="339725" indent="-225425" algn="l" defTabSz="228600" rtl="0" eaLnBrk="0" fontAlgn="b" hangingPunct="0">
        <a:lnSpc>
          <a:spcPct val="110000"/>
        </a:lnSpc>
        <a:spcBef>
          <a:spcPct val="30000"/>
        </a:spcBef>
        <a:spcAft>
          <a:spcPct val="0"/>
        </a:spcAft>
        <a:buClr>
          <a:srgbClr val="FF0000"/>
        </a:buClr>
        <a:buFont typeface="Arial" pitchFamily="34" charset="0"/>
        <a:buChar char="•"/>
        <a:defRPr sz="2200">
          <a:solidFill>
            <a:schemeClr val="tx1"/>
          </a:solidFill>
          <a:latin typeface="+mn-lt"/>
          <a:ea typeface="+mn-ea"/>
        </a:defRPr>
      </a:lvl2pPr>
      <a:lvl3pPr marL="909638" indent="-331788" algn="l" defTabSz="228600" rtl="0" eaLnBrk="0" fontAlgn="b" hangingPunct="0">
        <a:lnSpc>
          <a:spcPct val="110000"/>
        </a:lnSpc>
        <a:spcBef>
          <a:spcPct val="20000"/>
        </a:spcBef>
        <a:spcAft>
          <a:spcPct val="0"/>
        </a:spcAft>
        <a:buClr>
          <a:srgbClr val="FF0000"/>
        </a:buClr>
        <a:buFont typeface="Arial" pitchFamily="34" charset="0"/>
        <a:buChar char="–"/>
        <a:defRPr sz="2000">
          <a:solidFill>
            <a:schemeClr val="tx1"/>
          </a:solidFill>
          <a:latin typeface="+mn-lt"/>
          <a:ea typeface="+mn-ea"/>
        </a:defRPr>
      </a:lvl3pPr>
      <a:lvl4pPr marL="1255713" indent="-231775" algn="l" defTabSz="228600" rtl="0" eaLnBrk="0" fontAlgn="b" hangingPunct="0">
        <a:lnSpc>
          <a:spcPct val="110000"/>
        </a:lnSpc>
        <a:spcBef>
          <a:spcPct val="20000"/>
        </a:spcBef>
        <a:spcAft>
          <a:spcPct val="0"/>
        </a:spcAft>
        <a:buClr>
          <a:schemeClr val="accent2"/>
        </a:buClr>
        <a:buSzPct val="45000"/>
        <a:buFont typeface="Arial" pitchFamily="34" charset="0"/>
        <a:buChar char="—"/>
        <a:defRPr>
          <a:solidFill>
            <a:schemeClr val="tx1"/>
          </a:solidFill>
          <a:latin typeface="+mn-lt"/>
          <a:ea typeface="+mn-ea"/>
        </a:defRPr>
      </a:lvl4pPr>
      <a:lvl5pPr marL="1601788" indent="-230188" algn="l" defTabSz="228600" rtl="0" eaLnBrk="0" fontAlgn="b" hangingPunct="0">
        <a:lnSpc>
          <a:spcPct val="110000"/>
        </a:lnSpc>
        <a:spcBef>
          <a:spcPct val="20000"/>
        </a:spcBef>
        <a:spcAft>
          <a:spcPct val="0"/>
        </a:spcAft>
        <a:buClr>
          <a:schemeClr val="accent2"/>
        </a:buClr>
        <a:buSzPct val="55000"/>
        <a:buFont typeface="Arial" pitchFamily="34" charset="0"/>
        <a:buChar char="—"/>
        <a:defRPr sz="1600">
          <a:solidFill>
            <a:schemeClr val="tx1"/>
          </a:solidFill>
          <a:latin typeface="+mn-lt"/>
          <a:ea typeface="+mn-ea"/>
        </a:defRPr>
      </a:lvl5pPr>
      <a:lvl6pPr marL="2058988" indent="-230188" algn="l" defTabSz="228600" rtl="0" fontAlgn="b">
        <a:lnSpc>
          <a:spcPct val="110000"/>
        </a:lnSpc>
        <a:spcBef>
          <a:spcPct val="20000"/>
        </a:spcBef>
        <a:spcAft>
          <a:spcPct val="0"/>
        </a:spcAft>
        <a:buClr>
          <a:schemeClr val="accent2"/>
        </a:buClr>
        <a:buSzPct val="55000"/>
        <a:buFont typeface="Arial" charset="0"/>
        <a:buChar char="—"/>
        <a:defRPr sz="1600">
          <a:solidFill>
            <a:schemeClr val="tx1"/>
          </a:solidFill>
          <a:latin typeface="+mn-lt"/>
          <a:ea typeface="+mn-ea"/>
        </a:defRPr>
      </a:lvl6pPr>
      <a:lvl7pPr marL="2516188" indent="-230188" algn="l" defTabSz="228600" rtl="0" fontAlgn="b">
        <a:lnSpc>
          <a:spcPct val="110000"/>
        </a:lnSpc>
        <a:spcBef>
          <a:spcPct val="20000"/>
        </a:spcBef>
        <a:spcAft>
          <a:spcPct val="0"/>
        </a:spcAft>
        <a:buClr>
          <a:schemeClr val="accent2"/>
        </a:buClr>
        <a:buSzPct val="55000"/>
        <a:buFont typeface="Arial" charset="0"/>
        <a:buChar char="—"/>
        <a:defRPr sz="1600">
          <a:solidFill>
            <a:schemeClr val="tx1"/>
          </a:solidFill>
          <a:latin typeface="+mn-lt"/>
          <a:ea typeface="+mn-ea"/>
        </a:defRPr>
      </a:lvl7pPr>
      <a:lvl8pPr marL="2973388" indent="-230188" algn="l" defTabSz="228600" rtl="0" fontAlgn="b">
        <a:lnSpc>
          <a:spcPct val="110000"/>
        </a:lnSpc>
        <a:spcBef>
          <a:spcPct val="20000"/>
        </a:spcBef>
        <a:spcAft>
          <a:spcPct val="0"/>
        </a:spcAft>
        <a:buClr>
          <a:schemeClr val="accent2"/>
        </a:buClr>
        <a:buSzPct val="55000"/>
        <a:buFont typeface="Arial" charset="0"/>
        <a:buChar char="—"/>
        <a:defRPr sz="1600">
          <a:solidFill>
            <a:schemeClr val="tx1"/>
          </a:solidFill>
          <a:latin typeface="+mn-lt"/>
          <a:ea typeface="+mn-ea"/>
        </a:defRPr>
      </a:lvl8pPr>
      <a:lvl9pPr marL="3430588" indent="-230188" algn="l" defTabSz="228600" rtl="0" fontAlgn="b">
        <a:lnSpc>
          <a:spcPct val="110000"/>
        </a:lnSpc>
        <a:spcBef>
          <a:spcPct val="20000"/>
        </a:spcBef>
        <a:spcAft>
          <a:spcPct val="0"/>
        </a:spcAft>
        <a:buClr>
          <a:schemeClr val="accent2"/>
        </a:buClr>
        <a:buSzPct val="55000"/>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9" descr="P1"/>
          <p:cNvPicPr>
            <a:picLocks noChangeAspect="1" noChangeArrowheads="1"/>
          </p:cNvPicPr>
          <p:nvPr/>
        </p:nvPicPr>
        <p:blipFill>
          <a:blip r:embed="rId13" cstate="print"/>
          <a:srcRect/>
          <a:stretch>
            <a:fillRect/>
          </a:stretch>
        </p:blipFill>
        <p:spPr bwMode="auto">
          <a:xfrm>
            <a:off x="-3175" y="0"/>
            <a:ext cx="9150350" cy="5908675"/>
          </a:xfrm>
          <a:prstGeom prst="rect">
            <a:avLst/>
          </a:prstGeom>
          <a:noFill/>
          <a:ln w="9525">
            <a:noFill/>
            <a:miter lim="800000"/>
            <a:headEnd/>
            <a:tailEnd/>
          </a:ln>
        </p:spPr>
      </p:pic>
      <p:pic>
        <p:nvPicPr>
          <p:cNvPr id="5123" name="Picture 7" descr="1321321.jpg"/>
          <p:cNvPicPr>
            <a:picLocks noChangeAspect="1"/>
          </p:cNvPicPr>
          <p:nvPr/>
        </p:nvPicPr>
        <p:blipFill>
          <a:blip r:embed="rId14" cstate="print"/>
          <a:srcRect/>
          <a:stretch>
            <a:fillRect/>
          </a:stretch>
        </p:blipFill>
        <p:spPr bwMode="auto">
          <a:xfrm>
            <a:off x="-3175" y="5867400"/>
            <a:ext cx="9144000" cy="520700"/>
          </a:xfrm>
          <a:prstGeom prst="rect">
            <a:avLst/>
          </a:prstGeom>
          <a:noFill/>
          <a:ln w="9525">
            <a:noFill/>
            <a:miter lim="800000"/>
            <a:headEnd/>
            <a:tailEnd/>
          </a:ln>
        </p:spPr>
      </p:pic>
      <p:pic>
        <p:nvPicPr>
          <p:cNvPr id="5124" name="Picture 21" descr="Logo"/>
          <p:cNvPicPr>
            <a:picLocks noChangeAspect="1" noChangeArrowheads="1"/>
          </p:cNvPicPr>
          <p:nvPr/>
        </p:nvPicPr>
        <p:blipFill>
          <a:blip r:embed="rId15" cstate="print"/>
          <a:srcRect/>
          <a:stretch>
            <a:fillRect/>
          </a:stretch>
        </p:blipFill>
        <p:spPr bwMode="auto">
          <a:xfrm>
            <a:off x="419100" y="6019800"/>
            <a:ext cx="2127250" cy="188913"/>
          </a:xfrm>
          <a:prstGeom prst="rect">
            <a:avLst/>
          </a:prstGeom>
          <a:noFill/>
          <a:ln w="9525">
            <a:noFill/>
            <a:miter lim="800000"/>
            <a:headEnd/>
            <a:tailEnd/>
          </a:ln>
        </p:spPr>
      </p:pic>
      <p:sp>
        <p:nvSpPr>
          <p:cNvPr id="14" name="Text Box 5"/>
          <p:cNvSpPr txBox="1"/>
          <p:nvPr/>
        </p:nvSpPr>
        <p:spPr>
          <a:xfrm>
            <a:off x="3168650" y="5915025"/>
            <a:ext cx="3297238" cy="457200"/>
          </a:xfrm>
          <a:prstGeom prst="rect">
            <a:avLst/>
          </a:prstGeom>
          <a:noFill/>
        </p:spPr>
        <p:txBody>
          <a:bodyPr>
            <a:spAutoFit/>
          </a:bodyPr>
          <a:lstStyle/>
          <a:p>
            <a:pPr algn="ctr" eaLnBrk="1" hangingPunct="1"/>
            <a:r>
              <a:rPr lang="en-US" altLang="zh-CN" sz="1200">
                <a:solidFill>
                  <a:schemeClr val="bg1"/>
                </a:solidFill>
                <a:ea typeface="宋体" pitchFamily="2" charset="-122"/>
              </a:rPr>
              <a:t>©</a:t>
            </a:r>
            <a:r>
              <a:rPr lang="zh-CN" altLang="en-US" sz="1200">
                <a:solidFill>
                  <a:schemeClr val="bg1"/>
                </a:solidFill>
                <a:ea typeface="宋体" pitchFamily="2" charset="-122"/>
              </a:rPr>
              <a:t>平安科技（深圳）有限公司  秘密</a:t>
            </a:r>
          </a:p>
          <a:p>
            <a:pPr algn="ctr" eaLnBrk="1" hangingPunct="1"/>
            <a:r>
              <a:rPr lang="zh-CN" altLang="en-US" sz="1200">
                <a:solidFill>
                  <a:schemeClr val="bg1"/>
                </a:solidFill>
                <a:ea typeface="宋体" pitchFamily="2" charset="-122"/>
              </a:rPr>
              <a:t>版权所有；不得侵犯</a:t>
            </a:r>
          </a:p>
        </p:txBody>
      </p:sp>
      <p:pic>
        <p:nvPicPr>
          <p:cNvPr id="5126" name="Picture 14" descr="Logo2"/>
          <p:cNvPicPr>
            <a:picLocks noChangeAspect="1" noChangeArrowheads="1"/>
          </p:cNvPicPr>
          <p:nvPr/>
        </p:nvPicPr>
        <p:blipFill>
          <a:blip r:embed="rId16" cstate="print"/>
          <a:srcRect/>
          <a:stretch>
            <a:fillRect/>
          </a:stretch>
        </p:blipFill>
        <p:spPr bwMode="auto">
          <a:xfrm>
            <a:off x="512763" y="619125"/>
            <a:ext cx="4508500" cy="744538"/>
          </a:xfrm>
          <a:prstGeom prst="rect">
            <a:avLst/>
          </a:prstGeom>
          <a:noFill/>
          <a:ln w="9525">
            <a:noFill/>
            <a:miter lim="800000"/>
            <a:headEnd/>
            <a:tailEnd/>
          </a:ln>
        </p:spPr>
      </p:pic>
      <p:sp>
        <p:nvSpPr>
          <p:cNvPr id="5127" name="Rectangle 7"/>
          <p:cNvSpPr>
            <a:spLocks noGrp="1" noChangeArrowheads="1"/>
          </p:cNvSpPr>
          <p:nvPr>
            <p:ph type="title"/>
          </p:nvPr>
        </p:nvSpPr>
        <p:spPr bwMode="auto">
          <a:xfrm>
            <a:off x="457200" y="30480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8" name="Rectangle 8"/>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txStyles>
    <p:titleStyle>
      <a:lvl1pPr algn="l" rtl="0" eaLnBrk="0" fontAlgn="base" hangingPunct="0">
        <a:spcBef>
          <a:spcPct val="0"/>
        </a:spcBef>
        <a:spcAft>
          <a:spcPct val="0"/>
        </a:spcAft>
        <a:defRPr sz="4000" b="1" kern="1200">
          <a:solidFill>
            <a:schemeClr val="tx2"/>
          </a:solidFill>
          <a:latin typeface="+mj-lt"/>
          <a:ea typeface="楷体_GB2312" pitchFamily="49" charset="-122"/>
          <a:cs typeface="+mj-cs"/>
        </a:defRPr>
      </a:lvl1pPr>
      <a:lvl2pPr algn="l" rtl="0" eaLnBrk="0" fontAlgn="base" hangingPunct="0">
        <a:spcBef>
          <a:spcPct val="0"/>
        </a:spcBef>
        <a:spcAft>
          <a:spcPct val="0"/>
        </a:spcAft>
        <a:defRPr sz="4000" b="1">
          <a:solidFill>
            <a:schemeClr val="tx2"/>
          </a:solidFill>
          <a:latin typeface="Arial" charset="0"/>
          <a:ea typeface="楷体_GB2312" pitchFamily="49" charset="-122"/>
        </a:defRPr>
      </a:lvl2pPr>
      <a:lvl3pPr algn="l" rtl="0" eaLnBrk="0" fontAlgn="base" hangingPunct="0">
        <a:spcBef>
          <a:spcPct val="0"/>
        </a:spcBef>
        <a:spcAft>
          <a:spcPct val="0"/>
        </a:spcAft>
        <a:defRPr sz="4000" b="1">
          <a:solidFill>
            <a:schemeClr val="tx2"/>
          </a:solidFill>
          <a:latin typeface="Arial" charset="0"/>
          <a:ea typeface="楷体_GB2312" pitchFamily="49" charset="-122"/>
        </a:defRPr>
      </a:lvl3pPr>
      <a:lvl4pPr algn="l" rtl="0" eaLnBrk="0" fontAlgn="base" hangingPunct="0">
        <a:spcBef>
          <a:spcPct val="0"/>
        </a:spcBef>
        <a:spcAft>
          <a:spcPct val="0"/>
        </a:spcAft>
        <a:defRPr sz="4000" b="1">
          <a:solidFill>
            <a:schemeClr val="tx2"/>
          </a:solidFill>
          <a:latin typeface="Arial" charset="0"/>
          <a:ea typeface="楷体_GB2312" pitchFamily="49" charset="-122"/>
        </a:defRPr>
      </a:lvl4pPr>
      <a:lvl5pPr algn="l" rtl="0" eaLnBrk="0" fontAlgn="base" hangingPunct="0">
        <a:spcBef>
          <a:spcPct val="0"/>
        </a:spcBef>
        <a:spcAft>
          <a:spcPct val="0"/>
        </a:spcAft>
        <a:defRPr sz="4000" b="1">
          <a:solidFill>
            <a:schemeClr val="tx2"/>
          </a:solidFill>
          <a:latin typeface="Arial" charset="0"/>
          <a:ea typeface="楷体_GB2312" pitchFamily="49" charset="-122"/>
        </a:defRPr>
      </a:lvl5pPr>
      <a:lvl6pPr marL="457200" algn="l" rtl="0" eaLnBrk="0" fontAlgn="base" hangingPunct="0">
        <a:spcBef>
          <a:spcPct val="0"/>
        </a:spcBef>
        <a:spcAft>
          <a:spcPct val="0"/>
        </a:spcAft>
        <a:defRPr sz="4000" b="1">
          <a:solidFill>
            <a:schemeClr val="tx2"/>
          </a:solidFill>
          <a:latin typeface="Arial" charset="0"/>
          <a:ea typeface="KaiTi_GB2312"/>
        </a:defRPr>
      </a:lvl6pPr>
      <a:lvl7pPr marL="914400" algn="l" rtl="0" eaLnBrk="0" fontAlgn="base" hangingPunct="0">
        <a:spcBef>
          <a:spcPct val="0"/>
        </a:spcBef>
        <a:spcAft>
          <a:spcPct val="0"/>
        </a:spcAft>
        <a:defRPr sz="4000" b="1">
          <a:solidFill>
            <a:schemeClr val="tx2"/>
          </a:solidFill>
          <a:latin typeface="Arial" charset="0"/>
          <a:ea typeface="KaiTi_GB2312"/>
        </a:defRPr>
      </a:lvl7pPr>
      <a:lvl8pPr marL="1371600" algn="l" rtl="0" eaLnBrk="0" fontAlgn="base" hangingPunct="0">
        <a:spcBef>
          <a:spcPct val="0"/>
        </a:spcBef>
        <a:spcAft>
          <a:spcPct val="0"/>
        </a:spcAft>
        <a:defRPr sz="4000" b="1">
          <a:solidFill>
            <a:schemeClr val="tx2"/>
          </a:solidFill>
          <a:latin typeface="Arial" charset="0"/>
          <a:ea typeface="KaiTi_GB2312"/>
        </a:defRPr>
      </a:lvl8pPr>
      <a:lvl9pPr marL="1828800" algn="l" rtl="0" eaLnBrk="0" fontAlgn="base" hangingPunct="0">
        <a:spcBef>
          <a:spcPct val="0"/>
        </a:spcBef>
        <a:spcAft>
          <a:spcPct val="0"/>
        </a:spcAft>
        <a:defRPr sz="4000" b="1">
          <a:solidFill>
            <a:schemeClr val="tx2"/>
          </a:solidFill>
          <a:latin typeface="Arial" charset="0"/>
          <a:ea typeface="KaiTi_GB231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楷体_GB2312" pitchFamily="49" charset="-122"/>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楷体_GB2312"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楷体_GB2312" pitchFamily="49"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楷体_GB2312" pitchFamily="49"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楷体_GB2312"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2.e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6.e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25.e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29.emf"/><Relationship Id="rId4"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30.e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32.png"/><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xml"/><Relationship Id="rId7" Type="http://schemas.openxmlformats.org/officeDocument/2006/relationships/image" Target="../media/image15.e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7.emf"/><Relationship Id="rId5" Type="http://schemas.openxmlformats.org/officeDocument/2006/relationships/image" Target="../media/image14.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9.e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8.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prstGeom prst="rect">
            <a:avLst/>
          </a:prstGeom>
        </p:spPr>
        <p:txBody>
          <a:bodyPr/>
          <a:lstStyle/>
          <a:p>
            <a:pPr algn="ctr" eaLnBrk="1" hangingPunct="1"/>
            <a:r>
              <a:rPr lang="en-US" altLang="zh-CN" sz="3200" b="0" dirty="0" smtClean="0">
                <a:solidFill>
                  <a:schemeClr val="bg1"/>
                </a:solidFill>
                <a:latin typeface="微软雅黑" pitchFamily="34" charset="-122"/>
                <a:ea typeface="微软雅黑" pitchFamily="34" charset="-122"/>
              </a:rPr>
              <a:t>TDDL5.0 </a:t>
            </a:r>
            <a:r>
              <a:rPr lang="zh-CN" altLang="en-US" sz="3200" b="0" dirty="0">
                <a:solidFill>
                  <a:schemeClr val="bg1"/>
                </a:solidFill>
                <a:latin typeface="微软雅黑" pitchFamily="34" charset="-122"/>
                <a:ea typeface="微软雅黑" pitchFamily="34" charset="-122"/>
              </a:rPr>
              <a:t>核心</a:t>
            </a:r>
            <a:r>
              <a:rPr lang="zh-CN" altLang="en-US" sz="3200" b="0" dirty="0" smtClean="0">
                <a:solidFill>
                  <a:schemeClr val="bg1"/>
                </a:solidFill>
                <a:latin typeface="微软雅黑" pitchFamily="34" charset="-122"/>
                <a:ea typeface="微软雅黑" pitchFamily="34" charset="-122"/>
              </a:rPr>
              <a:t>技术内幕分享</a:t>
            </a:r>
          </a:p>
        </p:txBody>
      </p:sp>
      <p:sp>
        <p:nvSpPr>
          <p:cNvPr id="6147" name="Rectangle 3"/>
          <p:cNvSpPr>
            <a:spLocks noChangeArrowheads="1"/>
          </p:cNvSpPr>
          <p:nvPr/>
        </p:nvSpPr>
        <p:spPr bwMode="auto">
          <a:xfrm>
            <a:off x="683568" y="4502552"/>
            <a:ext cx="7696200" cy="1014680"/>
          </a:xfrm>
          <a:prstGeom prst="rect">
            <a:avLst/>
          </a:prstGeom>
          <a:noFill/>
          <a:ln w="9525">
            <a:noFill/>
            <a:miter lim="800000"/>
            <a:headEnd/>
            <a:tailEnd/>
          </a:ln>
        </p:spPr>
        <p:txBody>
          <a:bodyPr anchor="ctr"/>
          <a:lstStyle/>
          <a:p>
            <a:pPr algn="ctr" eaLnBrk="1" hangingPunct="1"/>
            <a:r>
              <a:rPr lang="zh-CN" altLang="en-US" sz="2000" b="0" dirty="0">
                <a:solidFill>
                  <a:schemeClr val="bg1"/>
                </a:solidFill>
                <a:latin typeface="微软雅黑" pitchFamily="34" charset="-122"/>
                <a:ea typeface="微软雅黑" pitchFamily="34" charset="-122"/>
              </a:rPr>
              <a:t>数据库技术支持</a:t>
            </a:r>
            <a:r>
              <a:rPr lang="zh-CN" altLang="en-US" sz="2000" b="0" dirty="0" smtClean="0">
                <a:solidFill>
                  <a:schemeClr val="bg1"/>
                </a:solidFill>
                <a:latin typeface="微软雅黑" pitchFamily="34" charset="-122"/>
                <a:ea typeface="微软雅黑" pitchFamily="34" charset="-122"/>
              </a:rPr>
              <a:t>部   规划分组  </a:t>
            </a:r>
            <a:endParaRPr lang="en-US" altLang="zh-CN" sz="2000" b="0" dirty="0" smtClean="0">
              <a:solidFill>
                <a:schemeClr val="bg1"/>
              </a:solidFill>
              <a:latin typeface="微软雅黑" pitchFamily="34" charset="-122"/>
              <a:ea typeface="微软雅黑" pitchFamily="34" charset="-122"/>
            </a:endParaRPr>
          </a:p>
          <a:p>
            <a:pPr algn="ctr" eaLnBrk="1" hangingPunct="1"/>
            <a:r>
              <a:rPr lang="zh-CN" altLang="en-US" sz="2000" b="0" dirty="0" smtClean="0">
                <a:solidFill>
                  <a:schemeClr val="bg1"/>
                </a:solidFill>
                <a:latin typeface="微软雅黑" pitchFamily="34" charset="-122"/>
                <a:ea typeface="微软雅黑" pitchFamily="34" charset="-122"/>
              </a:rPr>
              <a:t>陈  刚 </a:t>
            </a:r>
            <a:r>
              <a:rPr lang="zh-CN" altLang="en-US" sz="2000" b="0" dirty="0">
                <a:solidFill>
                  <a:schemeClr val="bg1"/>
                </a:solidFill>
                <a:latin typeface="微软雅黑" pitchFamily="34" charset="-122"/>
                <a:ea typeface="微软雅黑" pitchFamily="34" charset="-122"/>
              </a:rPr>
              <a:t/>
            </a:r>
            <a:br>
              <a:rPr lang="zh-CN" altLang="en-US" sz="2000" b="0" dirty="0">
                <a:solidFill>
                  <a:schemeClr val="bg1"/>
                </a:solidFill>
                <a:latin typeface="微软雅黑" pitchFamily="34" charset="-122"/>
                <a:ea typeface="微软雅黑" pitchFamily="34" charset="-122"/>
              </a:rPr>
            </a:br>
            <a:r>
              <a:rPr lang="en-US" altLang="zh-CN" sz="2000" b="0" dirty="0" smtClean="0">
                <a:solidFill>
                  <a:schemeClr val="bg1"/>
                </a:solidFill>
                <a:latin typeface="微软雅黑" pitchFamily="34" charset="-122"/>
                <a:ea typeface="微软雅黑" pitchFamily="34" charset="-122"/>
              </a:rPr>
              <a:t>2014</a:t>
            </a:r>
            <a:r>
              <a:rPr lang="zh-CN" altLang="en-US" sz="2000" b="0" dirty="0" smtClean="0">
                <a:solidFill>
                  <a:schemeClr val="bg1"/>
                </a:solidFill>
                <a:latin typeface="微软雅黑" pitchFamily="34" charset="-122"/>
                <a:ea typeface="微软雅黑" pitchFamily="34" charset="-122"/>
              </a:rPr>
              <a:t>年</a:t>
            </a:r>
            <a:r>
              <a:rPr lang="en-US" altLang="zh-CN" sz="2000" b="0" dirty="0" smtClean="0">
                <a:solidFill>
                  <a:schemeClr val="bg1"/>
                </a:solidFill>
                <a:latin typeface="微软雅黑" pitchFamily="34" charset="-122"/>
                <a:ea typeface="微软雅黑" pitchFamily="34" charset="-122"/>
              </a:rPr>
              <a:t>11</a:t>
            </a:r>
            <a:r>
              <a:rPr lang="zh-CN" altLang="en-US" sz="2000" b="0" dirty="0" smtClean="0">
                <a:solidFill>
                  <a:schemeClr val="bg1"/>
                </a:solidFill>
                <a:latin typeface="微软雅黑" pitchFamily="34" charset="-122"/>
                <a:ea typeface="微软雅黑" pitchFamily="34" charset="-122"/>
              </a:rPr>
              <a:t>月</a:t>
            </a:r>
            <a:endParaRPr lang="zh-CN" altLang="en-US" sz="2000" b="0"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3" y="661181"/>
            <a:ext cx="9100479" cy="6161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diamond</a:t>
            </a:r>
            <a:r>
              <a:rPr lang="zh-CN" altLang="en-US" sz="2000" dirty="0" smtClean="0">
                <a:solidFill>
                  <a:srgbClr val="0070C0"/>
                </a:solidFill>
                <a:latin typeface="微软雅黑" pitchFamily="34" charset="-122"/>
                <a:ea typeface="微软雅黑" pitchFamily="34" charset="-122"/>
              </a:rPr>
              <a:t>配置</a:t>
            </a:r>
            <a:r>
              <a:rPr lang="zh-CN" altLang="en-US" sz="2000" dirty="0">
                <a:solidFill>
                  <a:srgbClr val="0070C0"/>
                </a:solidFill>
                <a:latin typeface="微软雅黑" pitchFamily="34" charset="-122"/>
                <a:ea typeface="微软雅黑" pitchFamily="34" charset="-122"/>
              </a:rPr>
              <a:t>界面</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上箭头 5"/>
          <p:cNvSpPr/>
          <p:nvPr/>
        </p:nvSpPr>
        <p:spPr bwMode="auto">
          <a:xfrm>
            <a:off x="4504551" y="5607219"/>
            <a:ext cx="319314" cy="607147"/>
          </a:xfrm>
          <a:prstGeom prst="upArrow">
            <a:avLst/>
          </a:prstGeom>
          <a:solidFill>
            <a:srgbClr val="10E83E"/>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9" name="矩形 8"/>
          <p:cNvSpPr/>
          <p:nvPr/>
        </p:nvSpPr>
        <p:spPr bwMode="auto">
          <a:xfrm>
            <a:off x="4170722" y="6214366"/>
            <a:ext cx="986972" cy="217714"/>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324" y="1701969"/>
            <a:ext cx="5972175" cy="3905250"/>
          </a:xfrm>
          <a:prstGeom prst="rect">
            <a:avLst/>
          </a:prstGeom>
          <a:noFill/>
          <a:ln w="190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903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18435"/>
                                        </p:tgtEl>
                                        <p:attrNameLst>
                                          <p:attrName>style.visibility</p:attrName>
                                        </p:attrNameLst>
                                      </p:cBhvr>
                                      <p:to>
                                        <p:strVal val="visible"/>
                                      </p:to>
                                    </p:set>
                                    <p:animEffect transition="in" filter="fade">
                                      <p:cBhvr>
                                        <p:cTn id="13"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820057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a:solidFill>
                  <a:srgbClr val="0070C0"/>
                </a:solidFill>
                <a:latin typeface="微软雅黑" pitchFamily="34" charset="-122"/>
                <a:ea typeface="微软雅黑" pitchFamily="34" charset="-122"/>
              </a:rPr>
              <a:t>d</a:t>
            </a:r>
            <a:r>
              <a:rPr lang="en-US" altLang="zh-CN" sz="2000" dirty="0" smtClean="0">
                <a:solidFill>
                  <a:srgbClr val="0070C0"/>
                </a:solidFill>
                <a:latin typeface="微软雅黑" pitchFamily="34" charset="-122"/>
                <a:ea typeface="微软雅黑" pitchFamily="34" charset="-122"/>
              </a:rPr>
              <a:t>iamond</a:t>
            </a:r>
            <a:r>
              <a:rPr lang="zh-CN" altLang="en-US" sz="2000" dirty="0">
                <a:solidFill>
                  <a:srgbClr val="0070C0"/>
                </a:solidFill>
                <a:latin typeface="微软雅黑" pitchFamily="34" charset="-122"/>
                <a:ea typeface="微软雅黑" pitchFamily="34" charset="-122"/>
              </a:rPr>
              <a:t>配</a:t>
            </a:r>
            <a:r>
              <a:rPr lang="zh-CN" altLang="en-US" sz="2000" dirty="0" smtClean="0">
                <a:solidFill>
                  <a:srgbClr val="0070C0"/>
                </a:solidFill>
                <a:latin typeface="微软雅黑" pitchFamily="34" charset="-122"/>
                <a:ea typeface="微软雅黑" pitchFamily="34" charset="-122"/>
              </a:rPr>
              <a:t>置项</a:t>
            </a:r>
            <a:r>
              <a:rPr lang="zh-CN" altLang="en-US" sz="2000" dirty="0">
                <a:solidFill>
                  <a:srgbClr val="0070C0"/>
                </a:solidFill>
                <a:latin typeface="微软雅黑" pitchFamily="34" charset="-122"/>
                <a:ea typeface="微软雅黑" pitchFamily="34" charset="-122"/>
              </a:rPr>
              <a:t>详解</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578538560"/>
              </p:ext>
            </p:extLst>
          </p:nvPr>
        </p:nvGraphicFramePr>
        <p:xfrm>
          <a:off x="14515" y="623908"/>
          <a:ext cx="9115424" cy="6161305"/>
        </p:xfrm>
        <a:graphic>
          <a:graphicData uri="http://schemas.openxmlformats.org/drawingml/2006/table">
            <a:tbl>
              <a:tblPr firstRow="1" firstCol="1" bandRow="1">
                <a:tableStyleId>{E8B1032C-EA38-4F05-BA0D-38AFFFC7BED3}</a:tableStyleId>
              </a:tblPr>
              <a:tblGrid>
                <a:gridCol w="2279563"/>
                <a:gridCol w="2132779"/>
                <a:gridCol w="2988582"/>
                <a:gridCol w="1714500"/>
              </a:tblGrid>
              <a:tr h="263541">
                <a:tc>
                  <a:txBody>
                    <a:bodyPr/>
                    <a:lstStyle/>
                    <a:p>
                      <a:pPr indent="127000" algn="ctr">
                        <a:lnSpc>
                          <a:spcPct val="100000"/>
                        </a:lnSpc>
                        <a:spcAft>
                          <a:spcPts val="0"/>
                        </a:spcAft>
                      </a:pPr>
                      <a:r>
                        <a:rPr lang="en-US" sz="1200" kern="100" dirty="0" err="1">
                          <a:effectLst/>
                        </a:rPr>
                        <a:t>Dataid</a:t>
                      </a:r>
                      <a:r>
                        <a:rPr lang="zh-CN" sz="1200" kern="100" dirty="0">
                          <a:effectLst/>
                        </a:rPr>
                        <a:t>模板</a:t>
                      </a:r>
                      <a:endParaRPr lang="zh-CN" sz="1200" kern="100" dirty="0">
                        <a:effectLst/>
                        <a:latin typeface="Calibri"/>
                        <a:ea typeface="宋体"/>
                        <a:cs typeface="Times New Roman"/>
                      </a:endParaRPr>
                    </a:p>
                  </a:txBody>
                  <a:tcPr marL="10823" marR="10823" marT="0" marB="0">
                    <a:solidFill>
                      <a:schemeClr val="bg1"/>
                    </a:solidFill>
                  </a:tcPr>
                </a:tc>
                <a:tc>
                  <a:txBody>
                    <a:bodyPr/>
                    <a:lstStyle/>
                    <a:p>
                      <a:pPr indent="127000" algn="ctr">
                        <a:lnSpc>
                          <a:spcPct val="100000"/>
                        </a:lnSpc>
                        <a:spcAft>
                          <a:spcPts val="0"/>
                        </a:spcAft>
                      </a:pPr>
                      <a:r>
                        <a:rPr lang="en-US" sz="1200" kern="100" dirty="0" err="1">
                          <a:effectLst/>
                        </a:rPr>
                        <a:t>dataid</a:t>
                      </a:r>
                      <a:r>
                        <a:rPr lang="zh-CN" sz="1200" kern="100" dirty="0">
                          <a:effectLst/>
                        </a:rPr>
                        <a:t>举例</a:t>
                      </a:r>
                      <a:endParaRPr lang="zh-CN" sz="1200" kern="100" dirty="0">
                        <a:effectLst/>
                        <a:latin typeface="Calibri"/>
                        <a:ea typeface="宋体"/>
                        <a:cs typeface="Times New Roman"/>
                      </a:endParaRPr>
                    </a:p>
                  </a:txBody>
                  <a:tcPr marL="10823" marR="10823" marT="0" marB="0">
                    <a:solidFill>
                      <a:schemeClr val="bg1"/>
                    </a:solidFill>
                  </a:tcPr>
                </a:tc>
                <a:tc>
                  <a:txBody>
                    <a:bodyPr/>
                    <a:lstStyle/>
                    <a:p>
                      <a:pPr indent="127000" algn="ctr">
                        <a:lnSpc>
                          <a:spcPct val="100000"/>
                        </a:lnSpc>
                        <a:spcAft>
                          <a:spcPts val="0"/>
                        </a:spcAft>
                      </a:pPr>
                      <a:r>
                        <a:rPr lang="en-US" sz="1200" kern="100">
                          <a:effectLst/>
                        </a:rPr>
                        <a:t>Content</a:t>
                      </a:r>
                      <a:endParaRPr lang="zh-CN" sz="1200" kern="100">
                        <a:effectLst/>
                        <a:latin typeface="Calibri"/>
                        <a:ea typeface="宋体"/>
                        <a:cs typeface="Times New Roman"/>
                      </a:endParaRPr>
                    </a:p>
                  </a:txBody>
                  <a:tcPr marL="10823" marR="10823" marT="0" marB="0">
                    <a:solidFill>
                      <a:schemeClr val="bg1"/>
                    </a:solidFill>
                  </a:tcPr>
                </a:tc>
                <a:tc>
                  <a:txBody>
                    <a:bodyPr/>
                    <a:lstStyle/>
                    <a:p>
                      <a:pPr indent="127000" algn="ctr">
                        <a:lnSpc>
                          <a:spcPct val="100000"/>
                        </a:lnSpc>
                        <a:spcAft>
                          <a:spcPts val="0"/>
                        </a:spcAft>
                      </a:pPr>
                      <a:r>
                        <a:rPr lang="zh-CN" sz="1200" kern="100">
                          <a:effectLst/>
                        </a:rPr>
                        <a:t>说明</a:t>
                      </a:r>
                      <a:endParaRPr lang="zh-CN" sz="1200" kern="100">
                        <a:effectLst/>
                        <a:latin typeface="Calibri"/>
                        <a:ea typeface="宋体"/>
                        <a:cs typeface="Times New Roman"/>
                      </a:endParaRPr>
                    </a:p>
                  </a:txBody>
                  <a:tcPr marL="10823" marR="10823" marT="0" marB="0">
                    <a:solidFill>
                      <a:schemeClr val="bg1"/>
                    </a:solidFill>
                  </a:tcPr>
                </a:tc>
              </a:tr>
              <a:tr h="629639">
                <a:tc>
                  <a:txBody>
                    <a:bodyPr/>
                    <a:lstStyle/>
                    <a:p>
                      <a:pPr marL="0" indent="0">
                        <a:lnSpc>
                          <a:spcPct val="100000"/>
                        </a:lnSpc>
                        <a:spcAft>
                          <a:spcPts val="0"/>
                        </a:spcAft>
                      </a:pPr>
                      <a:r>
                        <a:rPr lang="en-US" sz="1200" kern="100" dirty="0">
                          <a:effectLst/>
                        </a:rPr>
                        <a:t>com.taobao.tddl.v1_{</a:t>
                      </a:r>
                      <a:r>
                        <a:rPr lang="en-US" sz="1200" kern="100" dirty="0" err="1">
                          <a:effectLst/>
                        </a:rPr>
                        <a:t>appname</a:t>
                      </a:r>
                      <a:r>
                        <a:rPr lang="en-US" sz="1200" kern="100" dirty="0">
                          <a:effectLst/>
                        </a:rPr>
                        <a:t>}_</a:t>
                      </a:r>
                      <a:r>
                        <a:rPr lang="en-US" sz="1200" kern="100" dirty="0" err="1">
                          <a:effectLst/>
                        </a:rPr>
                        <a:t>dbgroups</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com.taobao.tddl.v1_sample_dbgroups</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sample_group_0</a:t>
                      </a:r>
                      <a:r>
                        <a:rPr lang="zh-CN" sz="1200" kern="100" dirty="0">
                          <a:effectLst/>
                        </a:rPr>
                        <a:t>，</a:t>
                      </a:r>
                      <a:r>
                        <a:rPr lang="en-US" sz="1200" kern="100" dirty="0">
                          <a:effectLst/>
                        </a:rPr>
                        <a:t>sample_group_1</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该应用对应的</a:t>
                      </a:r>
                      <a:r>
                        <a:rPr lang="en-US" sz="1200" kern="100" dirty="0">
                          <a:effectLst/>
                        </a:rPr>
                        <a:t>group</a:t>
                      </a:r>
                      <a:r>
                        <a:rPr lang="zh-CN" sz="1200" kern="100" dirty="0">
                          <a:effectLst/>
                        </a:rPr>
                        <a:t>名称</a:t>
                      </a:r>
                      <a:endParaRPr lang="zh-CN" sz="1200" kern="100" dirty="0">
                        <a:effectLst/>
                        <a:latin typeface="Calibri"/>
                        <a:ea typeface="宋体"/>
                        <a:cs typeface="Times New Roman"/>
                      </a:endParaRPr>
                    </a:p>
                  </a:txBody>
                  <a:tcPr marL="10823" marR="10823" marT="0" marB="0">
                    <a:solidFill>
                      <a:schemeClr val="bg1"/>
                    </a:solidFill>
                  </a:tcPr>
                </a:tc>
              </a:tr>
              <a:tr h="639057">
                <a:tc>
                  <a:txBody>
                    <a:bodyPr/>
                    <a:lstStyle/>
                    <a:p>
                      <a:pPr marL="0" indent="0">
                        <a:lnSpc>
                          <a:spcPct val="100000"/>
                        </a:lnSpc>
                        <a:spcAft>
                          <a:spcPts val="0"/>
                        </a:spcAft>
                      </a:pPr>
                      <a:r>
                        <a:rPr lang="en-US" sz="1200" kern="100" dirty="0">
                          <a:effectLst/>
                        </a:rPr>
                        <a:t>com.taobao.tddl.jdbc.group_V2.4.1_{</a:t>
                      </a:r>
                      <a:r>
                        <a:rPr lang="en-US" sz="1200" kern="100" dirty="0" err="1">
                          <a:effectLst/>
                        </a:rPr>
                        <a:t>dbGroupKey</a:t>
                      </a:r>
                      <a:r>
                        <a:rPr lang="en-US" sz="1200" kern="100" dirty="0">
                          <a:effectLst/>
                        </a:rPr>
                        <a:t>}</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com.taobao.tddl.jdbc.group_V2.4.1_sample_group_0</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smtClean="0">
                          <a:effectLst/>
                        </a:rPr>
                        <a:t>sample_group_0_atom_0:r10w10</a:t>
                      </a:r>
                      <a:r>
                        <a:rPr lang="zh-CN" sz="1200" kern="100" dirty="0" smtClean="0">
                          <a:effectLst/>
                        </a:rPr>
                        <a:t>，</a:t>
                      </a:r>
                      <a:r>
                        <a:rPr lang="en-US" sz="1200" kern="100" dirty="0" smtClean="0">
                          <a:effectLst/>
                        </a:rPr>
                        <a:t>sample_group_0_atom_1:r10w0</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某个</a:t>
                      </a:r>
                      <a:r>
                        <a:rPr lang="en-US" sz="1200" kern="100" dirty="0">
                          <a:effectLst/>
                        </a:rPr>
                        <a:t>group</a:t>
                      </a:r>
                      <a:r>
                        <a:rPr lang="zh-CN" sz="1200" kern="100" dirty="0">
                          <a:effectLst/>
                        </a:rPr>
                        <a:t>对应的</a:t>
                      </a:r>
                      <a:r>
                        <a:rPr lang="en-US" sz="1200" kern="100" dirty="0">
                          <a:effectLst/>
                        </a:rPr>
                        <a:t>atom</a:t>
                      </a:r>
                      <a:r>
                        <a:rPr lang="zh-CN" sz="1200" kern="100" dirty="0">
                          <a:effectLst/>
                        </a:rPr>
                        <a:t>的配置，以及读写权重的配置</a:t>
                      </a:r>
                      <a:endParaRPr lang="zh-CN" sz="1200" kern="100" dirty="0">
                        <a:effectLst/>
                        <a:latin typeface="Calibri"/>
                        <a:ea typeface="宋体"/>
                        <a:cs typeface="Times New Roman"/>
                      </a:endParaRPr>
                    </a:p>
                  </a:txBody>
                  <a:tcPr marL="10823" marR="10823" marT="0" marB="0">
                    <a:solidFill>
                      <a:schemeClr val="bg1"/>
                    </a:solidFill>
                  </a:tcPr>
                </a:tc>
              </a:tr>
              <a:tr h="994382">
                <a:tc>
                  <a:txBody>
                    <a:bodyPr/>
                    <a:lstStyle/>
                    <a:p>
                      <a:pPr marL="0" indent="0">
                        <a:lnSpc>
                          <a:spcPct val="100000"/>
                        </a:lnSpc>
                        <a:spcAft>
                          <a:spcPts val="0"/>
                        </a:spcAft>
                      </a:pPr>
                      <a:r>
                        <a:rPr lang="en-US" sz="1200" kern="100" dirty="0" err="1">
                          <a:effectLst/>
                        </a:rPr>
                        <a:t>com.taobao.tddl.atom.global</a:t>
                      </a:r>
                      <a:r>
                        <a:rPr lang="en-US" sz="1200" kern="100" dirty="0">
                          <a:effectLst/>
                        </a:rPr>
                        <a:t>.{</a:t>
                      </a:r>
                      <a:r>
                        <a:rPr lang="en-US" sz="1200" kern="100" dirty="0" err="1">
                          <a:effectLst/>
                        </a:rPr>
                        <a:t>dbkey</a:t>
                      </a:r>
                      <a:r>
                        <a:rPr lang="en-US" sz="1200" kern="100" dirty="0">
                          <a:effectLst/>
                        </a:rPr>
                        <a:t>}</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com.taobao.tddl.atom.global.sample_group_0_atom_0</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err="1">
                          <a:effectLst/>
                        </a:rPr>
                        <a:t>ip</a:t>
                      </a:r>
                      <a:r>
                        <a:rPr lang="en-US" sz="1200" kern="100" dirty="0">
                          <a:effectLst/>
                        </a:rPr>
                        <a:t>=127.0.0.1</a:t>
                      </a:r>
                      <a:endParaRPr lang="zh-CN" sz="1200" kern="100" dirty="0">
                        <a:effectLst/>
                      </a:endParaRPr>
                    </a:p>
                    <a:p>
                      <a:pPr marL="0" indent="0">
                        <a:lnSpc>
                          <a:spcPct val="100000"/>
                        </a:lnSpc>
                        <a:spcAft>
                          <a:spcPts val="0"/>
                        </a:spcAft>
                      </a:pPr>
                      <a:r>
                        <a:rPr lang="en-US" sz="1200" kern="100" dirty="0">
                          <a:effectLst/>
                        </a:rPr>
                        <a:t>port=3306</a:t>
                      </a:r>
                      <a:endParaRPr lang="zh-CN" sz="1200" kern="100" dirty="0">
                        <a:effectLst/>
                      </a:endParaRPr>
                    </a:p>
                    <a:p>
                      <a:pPr marL="0" indent="0">
                        <a:lnSpc>
                          <a:spcPct val="100000"/>
                        </a:lnSpc>
                        <a:spcAft>
                          <a:spcPts val="0"/>
                        </a:spcAft>
                      </a:pPr>
                      <a:r>
                        <a:rPr lang="en-US" sz="1200" kern="100" dirty="0" err="1">
                          <a:effectLst/>
                        </a:rPr>
                        <a:t>dbName</a:t>
                      </a:r>
                      <a:r>
                        <a:rPr lang="en-US" sz="1200" kern="100" dirty="0">
                          <a:effectLst/>
                        </a:rPr>
                        <a:t>=db_0</a:t>
                      </a:r>
                      <a:endParaRPr lang="zh-CN" sz="1200" kern="100" dirty="0">
                        <a:effectLst/>
                      </a:endParaRPr>
                    </a:p>
                    <a:p>
                      <a:pPr marL="0" indent="0">
                        <a:lnSpc>
                          <a:spcPct val="100000"/>
                        </a:lnSpc>
                        <a:spcAft>
                          <a:spcPts val="0"/>
                        </a:spcAft>
                      </a:pPr>
                      <a:r>
                        <a:rPr lang="en-US" sz="1200" kern="100" dirty="0" err="1">
                          <a:effectLst/>
                        </a:rPr>
                        <a:t>dbType</a:t>
                      </a:r>
                      <a:r>
                        <a:rPr lang="en-US" sz="1200" kern="100" dirty="0">
                          <a:effectLst/>
                        </a:rPr>
                        <a:t>=</a:t>
                      </a:r>
                      <a:r>
                        <a:rPr lang="en-US" sz="1200" kern="100" dirty="0" err="1">
                          <a:effectLst/>
                        </a:rPr>
                        <a:t>mysql</a:t>
                      </a:r>
                      <a:endParaRPr lang="zh-CN" sz="1200" kern="100" dirty="0">
                        <a:effectLst/>
                      </a:endParaRPr>
                    </a:p>
                    <a:p>
                      <a:pPr marL="0" indent="0">
                        <a:lnSpc>
                          <a:spcPct val="100000"/>
                        </a:lnSpc>
                        <a:spcAft>
                          <a:spcPts val="0"/>
                        </a:spcAft>
                      </a:pPr>
                      <a:r>
                        <a:rPr lang="en-US" sz="1200" kern="100" dirty="0" err="1">
                          <a:effectLst/>
                        </a:rPr>
                        <a:t>dbStatus</a:t>
                      </a:r>
                      <a:r>
                        <a:rPr lang="en-US" sz="1200" kern="100" dirty="0">
                          <a:effectLst/>
                        </a:rPr>
                        <a:t>=RW</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某个数据库实例的配置信息，包括</a:t>
                      </a:r>
                      <a:r>
                        <a:rPr lang="en-US" sz="1200" kern="100" dirty="0">
                          <a:effectLst/>
                        </a:rPr>
                        <a:t>IP</a:t>
                      </a:r>
                      <a:r>
                        <a:rPr lang="zh-CN" sz="1200" kern="100" dirty="0">
                          <a:effectLst/>
                        </a:rPr>
                        <a:t>地址、端口号、数据库名、数据库类型（</a:t>
                      </a:r>
                      <a:r>
                        <a:rPr lang="en-US" sz="1200" kern="100" dirty="0" err="1">
                          <a:effectLst/>
                        </a:rPr>
                        <a:t>mysql</a:t>
                      </a:r>
                      <a:r>
                        <a:rPr lang="zh-CN" sz="1200" kern="100" dirty="0">
                          <a:effectLst/>
                        </a:rPr>
                        <a:t>、</a:t>
                      </a:r>
                      <a:r>
                        <a:rPr lang="en-US" sz="1200" kern="100" dirty="0">
                          <a:effectLst/>
                        </a:rPr>
                        <a:t>oracle</a:t>
                      </a:r>
                      <a:r>
                        <a:rPr lang="zh-CN" sz="1200" kern="100" dirty="0">
                          <a:effectLst/>
                        </a:rPr>
                        <a:t>）、数据库的读写状态（</a:t>
                      </a:r>
                      <a:r>
                        <a:rPr lang="en-US" sz="1200" kern="100" dirty="0">
                          <a:effectLst/>
                        </a:rPr>
                        <a:t>R</a:t>
                      </a:r>
                      <a:r>
                        <a:rPr lang="zh-CN" sz="1200" kern="100" dirty="0">
                          <a:effectLst/>
                        </a:rPr>
                        <a:t>、</a:t>
                      </a:r>
                      <a:r>
                        <a:rPr lang="en-US" sz="1200" kern="100" dirty="0">
                          <a:effectLst/>
                        </a:rPr>
                        <a:t>W</a:t>
                      </a:r>
                      <a:r>
                        <a:rPr lang="zh-CN" sz="1200" kern="100" dirty="0">
                          <a:effectLst/>
                        </a:rPr>
                        <a:t>、</a:t>
                      </a:r>
                      <a:r>
                        <a:rPr lang="en-US" sz="1200" kern="100" dirty="0">
                          <a:effectLst/>
                        </a:rPr>
                        <a:t>RW</a:t>
                      </a:r>
                      <a:r>
                        <a:rPr lang="zh-CN" sz="1200" kern="100" dirty="0">
                          <a:effectLst/>
                        </a:rPr>
                        <a:t>、</a:t>
                      </a:r>
                      <a:r>
                        <a:rPr lang="en-US" sz="1200" kern="100" dirty="0">
                          <a:effectLst/>
                        </a:rPr>
                        <a:t>NA</a:t>
                      </a:r>
                      <a:r>
                        <a:rPr lang="zh-CN" sz="1200" kern="100" dirty="0">
                          <a:effectLst/>
                        </a:rPr>
                        <a:t>）</a:t>
                      </a:r>
                      <a:endParaRPr lang="zh-CN" sz="1200" kern="100" dirty="0">
                        <a:effectLst/>
                        <a:latin typeface="Calibri"/>
                        <a:ea typeface="宋体"/>
                        <a:cs typeface="Times New Roman"/>
                      </a:endParaRPr>
                    </a:p>
                  </a:txBody>
                  <a:tcPr marL="10823" marR="10823" marT="0" marB="0">
                    <a:solidFill>
                      <a:schemeClr val="bg1"/>
                    </a:solidFill>
                  </a:tcPr>
                </a:tc>
              </a:tr>
              <a:tr h="397754">
                <a:tc>
                  <a:txBody>
                    <a:bodyPr/>
                    <a:lstStyle/>
                    <a:p>
                      <a:pPr marL="0" indent="0">
                        <a:lnSpc>
                          <a:spcPct val="100000"/>
                        </a:lnSpc>
                        <a:spcAft>
                          <a:spcPts val="0"/>
                        </a:spcAft>
                      </a:pPr>
                      <a:r>
                        <a:rPr lang="en-US" sz="1200" kern="100" dirty="0" err="1">
                          <a:effectLst/>
                        </a:rPr>
                        <a:t>com.taobao.tddl.atom.passwd</a:t>
                      </a:r>
                      <a:r>
                        <a:rPr lang="en-US" sz="1200" kern="100" dirty="0">
                          <a:effectLst/>
                        </a:rPr>
                        <a:t>.{</a:t>
                      </a:r>
                      <a:r>
                        <a:rPr lang="en-US" sz="1200" kern="100" dirty="0" err="1">
                          <a:effectLst/>
                        </a:rPr>
                        <a:t>dbName</a:t>
                      </a:r>
                      <a:r>
                        <a:rPr lang="en-US" sz="1200" kern="100" dirty="0">
                          <a:effectLst/>
                        </a:rPr>
                        <a:t>}.{</a:t>
                      </a:r>
                      <a:r>
                        <a:rPr lang="en-US" sz="1200" kern="100" dirty="0" err="1">
                          <a:effectLst/>
                        </a:rPr>
                        <a:t>dbType</a:t>
                      </a:r>
                      <a:r>
                        <a:rPr lang="en-US" sz="1200" kern="100" dirty="0">
                          <a:effectLst/>
                        </a:rPr>
                        <a:t>}.{</a:t>
                      </a:r>
                      <a:r>
                        <a:rPr lang="en-US" sz="1200" kern="100" dirty="0" err="1">
                          <a:effectLst/>
                        </a:rPr>
                        <a:t>userName</a:t>
                      </a:r>
                      <a:r>
                        <a:rPr lang="en-US" sz="1200" kern="100" dirty="0">
                          <a:effectLst/>
                        </a:rPr>
                        <a:t>}</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com.taobao.tddl.atom.passwd.db_0.mysql.tddl</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err="1" smtClean="0">
                          <a:solidFill>
                            <a:schemeClr val="tx1"/>
                          </a:solidFill>
                          <a:effectLst/>
                          <a:latin typeface="+mn-lt"/>
                          <a:ea typeface="+mn-ea"/>
                          <a:cs typeface="+mn-cs"/>
                        </a:rPr>
                        <a:t>encPasswd</a:t>
                      </a:r>
                      <a:r>
                        <a:rPr lang="en-US" sz="1200" kern="100" dirty="0" smtClean="0">
                          <a:solidFill>
                            <a:schemeClr val="tx1"/>
                          </a:solidFill>
                          <a:effectLst/>
                          <a:latin typeface="+mn-lt"/>
                          <a:ea typeface="+mn-ea"/>
                          <a:cs typeface="+mn-cs"/>
                        </a:rPr>
                        <a:t>=</a:t>
                      </a:r>
                      <a:r>
                        <a:rPr lang="en-US" altLang="zh-CN" sz="1200" kern="100" dirty="0" smtClean="0">
                          <a:solidFill>
                            <a:schemeClr val="tx1"/>
                          </a:solidFill>
                          <a:effectLst/>
                          <a:latin typeface="+mn-lt"/>
                          <a:ea typeface="+mn-ea"/>
                          <a:cs typeface="+mn-cs"/>
                        </a:rPr>
                        <a:t>5a326c8123945c969bf9845437e00e58</a:t>
                      </a:r>
                      <a:endParaRPr lang="zh-CN" sz="1200" kern="100" dirty="0">
                        <a:solidFill>
                          <a:schemeClr val="tx1"/>
                        </a:solidFill>
                        <a:effectLst/>
                        <a:latin typeface="+mn-lt"/>
                        <a:ea typeface="+mn-ea"/>
                        <a:cs typeface="+mn-cs"/>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某个数据库用户的密码</a:t>
                      </a:r>
                      <a:endParaRPr lang="zh-CN" sz="1200" kern="100" dirty="0">
                        <a:effectLst/>
                        <a:latin typeface="Calibri"/>
                        <a:ea typeface="宋体"/>
                        <a:cs typeface="Times New Roman"/>
                      </a:endParaRPr>
                    </a:p>
                  </a:txBody>
                  <a:tcPr marL="10823" marR="10823" marT="0" marB="0">
                    <a:solidFill>
                      <a:schemeClr val="bg1"/>
                    </a:solidFill>
                  </a:tcPr>
                </a:tc>
              </a:tr>
              <a:tr h="2585394">
                <a:tc>
                  <a:txBody>
                    <a:bodyPr/>
                    <a:lstStyle/>
                    <a:p>
                      <a:pPr marL="0" indent="0">
                        <a:lnSpc>
                          <a:spcPct val="100000"/>
                        </a:lnSpc>
                        <a:spcAft>
                          <a:spcPts val="0"/>
                        </a:spcAft>
                      </a:pPr>
                      <a:r>
                        <a:rPr lang="en-US" sz="1200" kern="100" dirty="0" err="1">
                          <a:effectLst/>
                        </a:rPr>
                        <a:t>com.taobao.tddl.atom.app</a:t>
                      </a:r>
                      <a:r>
                        <a:rPr lang="en-US" sz="1200" kern="100" dirty="0">
                          <a:effectLst/>
                        </a:rPr>
                        <a:t>.{</a:t>
                      </a:r>
                      <a:r>
                        <a:rPr lang="en-US" sz="1200" kern="100" dirty="0" err="1">
                          <a:effectLst/>
                        </a:rPr>
                        <a:t>appName</a:t>
                      </a:r>
                      <a:r>
                        <a:rPr lang="en-US" sz="1200" kern="100" dirty="0">
                          <a:effectLst/>
                        </a:rPr>
                        <a:t>}.{</a:t>
                      </a:r>
                      <a:r>
                        <a:rPr lang="en-US" sz="1200" kern="100" dirty="0" err="1">
                          <a:effectLst/>
                        </a:rPr>
                        <a:t>dbKey</a:t>
                      </a:r>
                      <a:r>
                        <a:rPr lang="en-US" sz="1200" kern="100" dirty="0">
                          <a:effectLst/>
                        </a:rPr>
                        <a:t>}</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com.taobao.tddl.atom.app.sample.sample_group_0_atom_0</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err="1">
                          <a:effectLst/>
                        </a:rPr>
                        <a:t>userName</a:t>
                      </a:r>
                      <a:r>
                        <a:rPr lang="en-US" sz="1200" kern="100" dirty="0">
                          <a:effectLst/>
                        </a:rPr>
                        <a:t>=</a:t>
                      </a:r>
                      <a:r>
                        <a:rPr lang="en-US" sz="1200" kern="100" dirty="0" err="1">
                          <a:effectLst/>
                        </a:rPr>
                        <a:t>tddl</a:t>
                      </a:r>
                      <a:endParaRPr lang="zh-CN" sz="1200" kern="100" dirty="0">
                        <a:effectLst/>
                      </a:endParaRPr>
                    </a:p>
                    <a:p>
                      <a:pPr marL="0" indent="0">
                        <a:lnSpc>
                          <a:spcPct val="100000"/>
                        </a:lnSpc>
                        <a:spcAft>
                          <a:spcPts val="0"/>
                        </a:spcAft>
                      </a:pPr>
                      <a:r>
                        <a:rPr lang="en-US" sz="1200" kern="100" dirty="0" err="1">
                          <a:effectLst/>
                        </a:rPr>
                        <a:t>minPoolSize</a:t>
                      </a:r>
                      <a:r>
                        <a:rPr lang="en-US" sz="1200" kern="100" dirty="0">
                          <a:effectLst/>
                        </a:rPr>
                        <a:t>=1</a:t>
                      </a:r>
                      <a:endParaRPr lang="zh-CN" sz="1200" kern="100" dirty="0">
                        <a:effectLst/>
                      </a:endParaRPr>
                    </a:p>
                    <a:p>
                      <a:pPr marL="0" indent="0">
                        <a:lnSpc>
                          <a:spcPct val="100000"/>
                        </a:lnSpc>
                        <a:spcAft>
                          <a:spcPts val="0"/>
                        </a:spcAft>
                      </a:pPr>
                      <a:r>
                        <a:rPr lang="en-US" sz="1200" kern="100" dirty="0" err="1">
                          <a:effectLst/>
                        </a:rPr>
                        <a:t>maxPoolSize</a:t>
                      </a:r>
                      <a:r>
                        <a:rPr lang="en-US" sz="1200" kern="100" dirty="0">
                          <a:effectLst/>
                        </a:rPr>
                        <a:t>=100</a:t>
                      </a:r>
                      <a:endParaRPr lang="zh-CN" sz="1200" kern="100" dirty="0">
                        <a:effectLst/>
                      </a:endParaRPr>
                    </a:p>
                    <a:p>
                      <a:pPr marL="0" indent="0">
                        <a:lnSpc>
                          <a:spcPct val="100000"/>
                        </a:lnSpc>
                        <a:spcAft>
                          <a:spcPts val="0"/>
                        </a:spcAft>
                      </a:pPr>
                      <a:r>
                        <a:rPr lang="en-US" sz="1200" kern="100" dirty="0" err="1">
                          <a:effectLst/>
                        </a:rPr>
                        <a:t>idleTimeout</a:t>
                      </a:r>
                      <a:r>
                        <a:rPr lang="en-US" sz="1200" kern="100" dirty="0">
                          <a:effectLst/>
                        </a:rPr>
                        <a:t>=10</a:t>
                      </a:r>
                      <a:endParaRPr lang="zh-CN" sz="1200" kern="100" dirty="0">
                        <a:effectLst/>
                      </a:endParaRPr>
                    </a:p>
                    <a:p>
                      <a:pPr marL="0" indent="0">
                        <a:lnSpc>
                          <a:spcPct val="100000"/>
                        </a:lnSpc>
                        <a:spcAft>
                          <a:spcPts val="0"/>
                        </a:spcAft>
                      </a:pPr>
                      <a:r>
                        <a:rPr lang="en-US" sz="1200" kern="100" dirty="0" err="1">
                          <a:effectLst/>
                        </a:rPr>
                        <a:t>blockingTimeout</a:t>
                      </a:r>
                      <a:r>
                        <a:rPr lang="en-US" sz="1200" kern="100" dirty="0">
                          <a:effectLst/>
                        </a:rPr>
                        <a:t>=10000</a:t>
                      </a:r>
                      <a:endParaRPr lang="zh-CN" sz="1200" kern="100" dirty="0">
                        <a:effectLst/>
                      </a:endParaRPr>
                    </a:p>
                    <a:p>
                      <a:pPr marL="0" indent="0">
                        <a:lnSpc>
                          <a:spcPct val="100000"/>
                        </a:lnSpc>
                        <a:spcAft>
                          <a:spcPts val="0"/>
                        </a:spcAft>
                      </a:pPr>
                      <a:r>
                        <a:rPr lang="en-US" sz="1200" kern="100" dirty="0" err="1">
                          <a:effectLst/>
                        </a:rPr>
                        <a:t>readRestrictTimes</a:t>
                      </a:r>
                      <a:r>
                        <a:rPr lang="en-US" sz="1200" kern="100" dirty="0">
                          <a:effectLst/>
                        </a:rPr>
                        <a:t>=0</a:t>
                      </a:r>
                      <a:endParaRPr lang="zh-CN" sz="1200" kern="100" dirty="0">
                        <a:effectLst/>
                      </a:endParaRPr>
                    </a:p>
                    <a:p>
                      <a:pPr marL="0" indent="0">
                        <a:lnSpc>
                          <a:spcPct val="100000"/>
                        </a:lnSpc>
                        <a:spcAft>
                          <a:spcPts val="0"/>
                        </a:spcAft>
                      </a:pPr>
                      <a:r>
                        <a:rPr lang="en-US" sz="1200" kern="100" dirty="0" err="1">
                          <a:effectLst/>
                        </a:rPr>
                        <a:t>writeRestrictTimes</a:t>
                      </a:r>
                      <a:r>
                        <a:rPr lang="en-US" sz="1200" kern="100" dirty="0">
                          <a:effectLst/>
                        </a:rPr>
                        <a:t>=0</a:t>
                      </a:r>
                      <a:endParaRPr lang="zh-CN" sz="1200" kern="100" dirty="0">
                        <a:effectLst/>
                      </a:endParaRPr>
                    </a:p>
                    <a:p>
                      <a:pPr marL="0" indent="0">
                        <a:lnSpc>
                          <a:spcPct val="100000"/>
                        </a:lnSpc>
                        <a:spcAft>
                          <a:spcPts val="0"/>
                        </a:spcAft>
                      </a:pPr>
                      <a:r>
                        <a:rPr lang="en-US" sz="1200" kern="100" dirty="0" err="1">
                          <a:effectLst/>
                        </a:rPr>
                        <a:t>timeSliceInMillis</a:t>
                      </a:r>
                      <a:r>
                        <a:rPr lang="en-US" sz="1200" kern="100" dirty="0">
                          <a:effectLst/>
                        </a:rPr>
                        <a:t>=0</a:t>
                      </a:r>
                      <a:endParaRPr lang="zh-CN" sz="1200" kern="100" dirty="0">
                        <a:effectLst/>
                      </a:endParaRPr>
                    </a:p>
                    <a:p>
                      <a:pPr marL="0" indent="0">
                        <a:lnSpc>
                          <a:spcPct val="100000"/>
                        </a:lnSpc>
                        <a:spcAft>
                          <a:spcPts val="0"/>
                        </a:spcAft>
                      </a:pPr>
                      <a:r>
                        <a:rPr lang="en-US" sz="1200" kern="100" dirty="0" err="1">
                          <a:effectLst/>
                        </a:rPr>
                        <a:t>maxConcurrentReadRestrict</a:t>
                      </a:r>
                      <a:r>
                        <a:rPr lang="en-US" sz="1200" kern="100" dirty="0">
                          <a:effectLst/>
                        </a:rPr>
                        <a:t>=0</a:t>
                      </a:r>
                      <a:endParaRPr lang="zh-CN" sz="1200" kern="100" dirty="0">
                        <a:effectLst/>
                      </a:endParaRPr>
                    </a:p>
                    <a:p>
                      <a:pPr marL="0" indent="0">
                        <a:lnSpc>
                          <a:spcPct val="100000"/>
                        </a:lnSpc>
                        <a:spcAft>
                          <a:spcPts val="0"/>
                        </a:spcAft>
                      </a:pPr>
                      <a:r>
                        <a:rPr lang="en-US" sz="1200" kern="100" dirty="0" err="1">
                          <a:effectLst/>
                        </a:rPr>
                        <a:t>maxConcurrentWriteRestrict</a:t>
                      </a:r>
                      <a:r>
                        <a:rPr lang="en-US" sz="1200" kern="100" dirty="0">
                          <a:effectLst/>
                        </a:rPr>
                        <a:t>=0</a:t>
                      </a:r>
                      <a:endParaRPr lang="zh-CN" sz="1200" kern="100" dirty="0">
                        <a:effectLst/>
                      </a:endParaRPr>
                    </a:p>
                    <a:p>
                      <a:pPr marL="0" indent="0">
                        <a:lnSpc>
                          <a:spcPct val="100000"/>
                        </a:lnSpc>
                        <a:spcAft>
                          <a:spcPts val="0"/>
                        </a:spcAft>
                      </a:pPr>
                      <a:r>
                        <a:rPr lang="en-US" sz="1200" kern="100" dirty="0" err="1">
                          <a:effectLst/>
                        </a:rPr>
                        <a:t>connectionProperties</a:t>
                      </a:r>
                      <a:r>
                        <a:rPr lang="en-US" sz="1200" kern="100" dirty="0">
                          <a:effectLst/>
                        </a:rPr>
                        <a:t>=</a:t>
                      </a:r>
                      <a:r>
                        <a:rPr lang="en-US" sz="1200" kern="100" dirty="0" err="1">
                          <a:effectLst/>
                        </a:rPr>
                        <a:t>rewriteBatchedStatements</a:t>
                      </a:r>
                      <a:r>
                        <a:rPr lang="en-US" sz="1200" kern="100" dirty="0">
                          <a:effectLst/>
                        </a:rPr>
                        <a:t>=</a:t>
                      </a:r>
                      <a:r>
                        <a:rPr lang="en-US" sz="1200" kern="100" dirty="0" err="1">
                          <a:effectLst/>
                        </a:rPr>
                        <a:t>true&amp;characterEncoding</a:t>
                      </a:r>
                      <a:r>
                        <a:rPr lang="en-US" sz="1200" kern="100" dirty="0">
                          <a:effectLst/>
                        </a:rPr>
                        <a:t>=UTF8&amp;connectTimeout=1000&amp;autoReconnect=</a:t>
                      </a:r>
                      <a:r>
                        <a:rPr lang="en-US" sz="1200" kern="100" dirty="0" err="1">
                          <a:effectLst/>
                        </a:rPr>
                        <a:t>true&amp;socketTimeout</a:t>
                      </a:r>
                      <a:r>
                        <a:rPr lang="en-US" sz="1200" kern="100" dirty="0">
                          <a:effectLst/>
                        </a:rPr>
                        <a:t>=60000</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数据库连接池属性</a:t>
                      </a:r>
                    </a:p>
                    <a:p>
                      <a:pPr marL="0" indent="0">
                        <a:lnSpc>
                          <a:spcPct val="100000"/>
                        </a:lnSpc>
                        <a:spcAft>
                          <a:spcPts val="0"/>
                        </a:spcAft>
                      </a:pPr>
                      <a:r>
                        <a:rPr lang="en-US" sz="1200" kern="100" dirty="0" err="1">
                          <a:effectLst/>
                        </a:rPr>
                        <a:t>idleTimeout</a:t>
                      </a:r>
                      <a:r>
                        <a:rPr lang="zh-CN" sz="1200" kern="100" dirty="0">
                          <a:effectLst/>
                        </a:rPr>
                        <a:t>单位：分钟</a:t>
                      </a:r>
                      <a:endParaRPr lang="zh-CN" sz="1200" kern="100" dirty="0">
                        <a:effectLst/>
                        <a:latin typeface="Calibri"/>
                        <a:ea typeface="宋体"/>
                        <a:cs typeface="Times New Roman"/>
                      </a:endParaRPr>
                    </a:p>
                  </a:txBody>
                  <a:tcPr marL="10823" marR="10823" marT="0" marB="0">
                    <a:solidFill>
                      <a:schemeClr val="bg1"/>
                    </a:solidFill>
                  </a:tcPr>
                </a:tc>
              </a:tr>
              <a:tr h="397754">
                <a:tc>
                  <a:txBody>
                    <a:bodyPr/>
                    <a:lstStyle/>
                    <a:p>
                      <a:pPr marL="0" indent="0">
                        <a:lnSpc>
                          <a:spcPct val="100000"/>
                        </a:lnSpc>
                        <a:spcAft>
                          <a:spcPts val="0"/>
                        </a:spcAft>
                      </a:pPr>
                      <a:r>
                        <a:rPr lang="en-US" sz="1200" kern="100" dirty="0" err="1">
                          <a:effectLst/>
                        </a:rPr>
                        <a:t>com.taobao.tddl.rule.le.sample</a:t>
                      </a:r>
                      <a:r>
                        <a:rPr lang="en-US" sz="1200" kern="100" dirty="0">
                          <a:effectLst/>
                        </a:rPr>
                        <a:t>.{</a:t>
                      </a:r>
                      <a:r>
                        <a:rPr lang="en-US" sz="1200" kern="100" dirty="0" err="1">
                          <a:effectLst/>
                        </a:rPr>
                        <a:t>versionName</a:t>
                      </a:r>
                      <a:r>
                        <a:rPr lang="en-US" sz="1200" kern="100" dirty="0">
                          <a:effectLst/>
                        </a:rPr>
                        <a:t>}</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en-US" sz="1200" kern="100" dirty="0">
                          <a:effectLst/>
                        </a:rPr>
                        <a:t>com.taobao.tddl.rule.le.sample.v1</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具体为</a:t>
                      </a:r>
                      <a:r>
                        <a:rPr lang="en-US" sz="1200" kern="100" dirty="0">
                          <a:effectLst/>
                        </a:rPr>
                        <a:t>rule.xml</a:t>
                      </a:r>
                      <a:r>
                        <a:rPr lang="zh-CN" sz="1200" kern="100" dirty="0">
                          <a:effectLst/>
                        </a:rPr>
                        <a:t>的内容，详见代码中的</a:t>
                      </a:r>
                      <a:r>
                        <a:rPr lang="en-US" sz="1200" kern="100" dirty="0">
                          <a:effectLst/>
                        </a:rPr>
                        <a:t>xml</a:t>
                      </a:r>
                      <a:r>
                        <a:rPr lang="zh-CN" sz="1200" kern="100" dirty="0">
                          <a:effectLst/>
                        </a:rPr>
                        <a:t>文件</a:t>
                      </a:r>
                      <a:endParaRPr lang="zh-CN" sz="1200" kern="100" dirty="0">
                        <a:effectLst/>
                        <a:latin typeface="Calibri"/>
                        <a:ea typeface="宋体"/>
                        <a:cs typeface="Times New Roman"/>
                      </a:endParaRPr>
                    </a:p>
                  </a:txBody>
                  <a:tcPr marL="10823" marR="10823" marT="0" marB="0">
                    <a:solidFill>
                      <a:schemeClr val="bg1"/>
                    </a:solidFill>
                  </a:tcPr>
                </a:tc>
                <a:tc>
                  <a:txBody>
                    <a:bodyPr/>
                    <a:lstStyle/>
                    <a:p>
                      <a:pPr marL="0" indent="0">
                        <a:lnSpc>
                          <a:spcPct val="100000"/>
                        </a:lnSpc>
                        <a:spcAft>
                          <a:spcPts val="0"/>
                        </a:spcAft>
                      </a:pPr>
                      <a:r>
                        <a:rPr lang="zh-CN" sz="1200" kern="100" dirty="0">
                          <a:effectLst/>
                        </a:rPr>
                        <a:t>某一个</a:t>
                      </a:r>
                      <a:r>
                        <a:rPr lang="en-US" sz="1200" kern="100" dirty="0">
                          <a:effectLst/>
                        </a:rPr>
                        <a:t>rule</a:t>
                      </a:r>
                      <a:r>
                        <a:rPr lang="zh-CN" sz="1200" kern="100" dirty="0">
                          <a:effectLst/>
                        </a:rPr>
                        <a:t>版本的具体内容</a:t>
                      </a:r>
                      <a:endParaRPr lang="zh-CN" sz="1200" kern="100" dirty="0">
                        <a:effectLst/>
                        <a:latin typeface="Calibri"/>
                        <a:ea typeface="宋体"/>
                        <a:cs typeface="Times New Roman"/>
                      </a:endParaRPr>
                    </a:p>
                  </a:txBody>
                  <a:tcPr marL="10823" marR="10823" marT="0" marB="0">
                    <a:solidFill>
                      <a:schemeClr val="bg1"/>
                    </a:solidFill>
                  </a:tcPr>
                </a:tc>
              </a:tr>
            </a:tbl>
          </a:graphicData>
        </a:graphic>
      </p:graphicFrame>
    </p:spTree>
    <p:extLst>
      <p:ext uri="{BB962C8B-B14F-4D97-AF65-F5344CB8AC3E}">
        <p14:creationId xmlns:p14="http://schemas.microsoft.com/office/powerpoint/2010/main" val="8023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a:solidFill>
                  <a:srgbClr val="0070C0"/>
                </a:solidFill>
                <a:latin typeface="微软雅黑" pitchFamily="34" charset="-122"/>
                <a:ea typeface="微软雅黑" pitchFamily="34" charset="-122"/>
              </a:rPr>
              <a:t>diamond</a:t>
            </a:r>
            <a:r>
              <a:rPr lang="zh-CN" altLang="en-US" sz="2000" dirty="0" smtClean="0">
                <a:solidFill>
                  <a:srgbClr val="0070C0"/>
                </a:solidFill>
                <a:latin typeface="微软雅黑" pitchFamily="34" charset="-122"/>
                <a:ea typeface="微软雅黑" pitchFamily="34" charset="-122"/>
              </a:rPr>
              <a:t>中各配置项的层次关系</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989444101"/>
              </p:ext>
            </p:extLst>
          </p:nvPr>
        </p:nvGraphicFramePr>
        <p:xfrm>
          <a:off x="0" y="653003"/>
          <a:ext cx="9144000" cy="5196253"/>
        </p:xfrm>
        <a:graphic>
          <a:graphicData uri="http://schemas.openxmlformats.org/presentationml/2006/ole">
            <mc:AlternateContent xmlns:mc="http://schemas.openxmlformats.org/markup-compatibility/2006">
              <mc:Choice xmlns:v="urn:schemas-microsoft-com:vml" Requires="v">
                <p:oleObj spid="_x0000_s9647" name="Visio" r:id="rId4" imgW="15868474" imgH="6868460" progId="Visio.Drawing.11">
                  <p:embed/>
                </p:oleObj>
              </mc:Choice>
              <mc:Fallback>
                <p:oleObj name="Visio" r:id="rId4" imgW="15868474" imgH="6868460" progId="Visio.Drawing.11">
                  <p:embed/>
                  <p:pic>
                    <p:nvPicPr>
                      <p:cNvPr id="0" name="Object 1"/>
                      <p:cNvPicPr>
                        <a:picLocks noChangeAspect="1" noChangeArrowheads="1"/>
                      </p:cNvPicPr>
                      <p:nvPr/>
                    </p:nvPicPr>
                    <p:blipFill>
                      <a:blip r:embed="rId5"/>
                      <a:srcRect/>
                      <a:stretch>
                        <a:fillRect/>
                      </a:stretch>
                    </p:blipFill>
                    <p:spPr bwMode="auto">
                      <a:xfrm>
                        <a:off x="0" y="653003"/>
                        <a:ext cx="9144000" cy="5196253"/>
                      </a:xfrm>
                      <a:prstGeom prst="rect">
                        <a:avLst/>
                      </a:prstGeom>
                      <a:noFill/>
                    </p:spPr>
                  </p:pic>
                </p:oleObj>
              </mc:Fallback>
            </mc:AlternateContent>
          </a:graphicData>
        </a:graphic>
      </p:graphicFrame>
    </p:spTree>
    <p:extLst>
      <p:ext uri="{BB962C8B-B14F-4D97-AF65-F5344CB8AC3E}">
        <p14:creationId xmlns:p14="http://schemas.microsoft.com/office/powerpoint/2010/main" val="499767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smtClean="0">
                <a:solidFill>
                  <a:srgbClr val="0070C0"/>
                </a:solidFill>
                <a:latin typeface="微软雅黑" pitchFamily="34" charset="-122"/>
                <a:ea typeface="微软雅黑" pitchFamily="34" charset="-122"/>
              </a:rPr>
              <a:t>分库分表规则说明</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52400" y="608759"/>
            <a:ext cx="8860971" cy="2074414"/>
          </a:xfrm>
          <a:prstGeom prst="rect">
            <a:avLst/>
          </a:prstGeom>
          <a:ln w="3175">
            <a:solidFill>
              <a:schemeClr val="tx1"/>
            </a:solidFill>
          </a:ln>
        </p:spPr>
        <p:txBody>
          <a:bodyPr wrap="square">
            <a:spAutoFit/>
          </a:bodyPr>
          <a:lstStyle/>
          <a:p>
            <a:pPr algn="l"/>
            <a:r>
              <a:rPr lang="en-US" altLang="zh-CN" sz="1400" b="0" dirty="0"/>
              <a:t>&lt;bean id="master" class="</a:t>
            </a:r>
            <a:r>
              <a:rPr lang="en-US" altLang="zh-CN" sz="1400" b="0" dirty="0" err="1"/>
              <a:t>com.taobao.tddl.rule.TableRule</a:t>
            </a:r>
            <a:r>
              <a:rPr lang="en-US" altLang="zh-CN" sz="1400" b="0" dirty="0"/>
              <a:t>" lazy-</a:t>
            </a:r>
            <a:r>
              <a:rPr lang="en-US" altLang="zh-CN" sz="1400" b="0" dirty="0" err="1"/>
              <a:t>init</a:t>
            </a:r>
            <a:r>
              <a:rPr lang="en-US" altLang="zh-CN" sz="1400" b="0" dirty="0"/>
              <a:t>="default" </a:t>
            </a:r>
            <a:r>
              <a:rPr lang="en-US" altLang="zh-CN" sz="1400" b="0" dirty="0" err="1"/>
              <a:t>autowire</a:t>
            </a:r>
            <a:r>
              <a:rPr lang="en-US" altLang="zh-CN" sz="1400" b="0" dirty="0"/>
              <a:t>="default" dependency-check="default"&gt;</a:t>
            </a:r>
            <a:endParaRPr lang="zh-CN" altLang="zh-CN" sz="1400" b="0" dirty="0"/>
          </a:p>
          <a:p>
            <a:pPr algn="l"/>
            <a:r>
              <a:rPr lang="en-US" altLang="zh-CN" sz="1400" b="0" dirty="0"/>
              <a:t>  &lt;property name="</a:t>
            </a:r>
            <a:r>
              <a:rPr lang="en-US" altLang="zh-CN" sz="1400" b="0" dirty="0" err="1"/>
              <a:t>allowFullTableScan</a:t>
            </a:r>
            <a:r>
              <a:rPr lang="en-US" altLang="zh-CN" sz="1400" b="0" dirty="0"/>
              <a:t>" value="true" /&gt;</a:t>
            </a:r>
            <a:endParaRPr lang="zh-CN" altLang="zh-CN" sz="1400" b="0" dirty="0"/>
          </a:p>
          <a:p>
            <a:pPr algn="l"/>
            <a:r>
              <a:rPr lang="en-US" altLang="zh-CN" sz="1400" b="0" dirty="0"/>
              <a:t>  &lt;property name="</a:t>
            </a:r>
            <a:r>
              <a:rPr lang="en-US" altLang="zh-CN" sz="1400" b="0" dirty="0" err="1"/>
              <a:t>dbNamePattern</a:t>
            </a:r>
            <a:r>
              <a:rPr lang="en-US" altLang="zh-CN" sz="1400" b="0" dirty="0"/>
              <a:t>" value="</a:t>
            </a:r>
            <a:r>
              <a:rPr lang="en-US" altLang="zh-CN" sz="1400" b="0" dirty="0" err="1"/>
              <a:t>sample_db</a:t>
            </a:r>
            <a:r>
              <a:rPr lang="en-US" altLang="zh-CN" sz="1400" b="0" dirty="0"/>
              <a:t>_{00}" /&gt; </a:t>
            </a:r>
            <a:endParaRPr lang="zh-CN" altLang="zh-CN" sz="1400" b="0" dirty="0"/>
          </a:p>
          <a:p>
            <a:pPr algn="l"/>
            <a:r>
              <a:rPr lang="en-US" altLang="zh-CN" sz="1400" b="0" dirty="0"/>
              <a:t>  &lt;property name="</a:t>
            </a:r>
            <a:r>
              <a:rPr lang="en-US" altLang="zh-CN" sz="1400" b="0" dirty="0" err="1"/>
              <a:t>dbRuleArray</a:t>
            </a:r>
            <a:r>
              <a:rPr lang="en-US" altLang="zh-CN" sz="1400" b="0" dirty="0"/>
              <a:t>" value="(#pk,1,6#.longValue() % 6).</a:t>
            </a:r>
            <a:r>
              <a:rPr lang="en-US" altLang="zh-CN" sz="1400" b="0" dirty="0" err="1"/>
              <a:t>intdiv</a:t>
            </a:r>
            <a:r>
              <a:rPr lang="en-US" altLang="zh-CN" sz="1400" b="0" dirty="0"/>
              <a:t>(3)" /&gt; </a:t>
            </a:r>
            <a:endParaRPr lang="zh-CN" altLang="zh-CN" sz="1400" b="0" dirty="0"/>
          </a:p>
          <a:p>
            <a:pPr algn="l"/>
            <a:r>
              <a:rPr lang="en-US" altLang="zh-CN" sz="1400" b="0" dirty="0"/>
              <a:t>  &lt;property name="</a:t>
            </a:r>
            <a:r>
              <a:rPr lang="en-US" altLang="zh-CN" sz="1400" b="0" dirty="0" err="1"/>
              <a:t>tbNamePattern</a:t>
            </a:r>
            <a:r>
              <a:rPr lang="en-US" altLang="zh-CN" sz="1400" b="0" dirty="0"/>
              <a:t>" value="master_{0}" /&gt; </a:t>
            </a:r>
            <a:endParaRPr lang="zh-CN" altLang="zh-CN" sz="1400" b="0" dirty="0"/>
          </a:p>
          <a:p>
            <a:pPr algn="l"/>
            <a:r>
              <a:rPr lang="en-US" altLang="zh-CN" sz="1400" b="0" dirty="0"/>
              <a:t>  &lt;property name="</a:t>
            </a:r>
            <a:r>
              <a:rPr lang="en-US" altLang="zh-CN" sz="1400" b="0" dirty="0" err="1"/>
              <a:t>tbRules</a:t>
            </a:r>
            <a:r>
              <a:rPr lang="en-US" altLang="zh-CN" sz="1400" b="0" dirty="0"/>
              <a:t>" value="#pk,1,6#.longValue() % 6" /&gt; </a:t>
            </a:r>
            <a:endParaRPr lang="zh-CN" altLang="zh-CN" sz="1400" b="0" dirty="0"/>
          </a:p>
          <a:p>
            <a:pPr algn="l"/>
            <a:r>
              <a:rPr lang="en-US" altLang="zh-CN" sz="1400" b="0" dirty="0"/>
              <a:t>&lt;/bean&gt;</a:t>
            </a:r>
            <a:endParaRPr lang="zh-CN" altLang="zh-CN" sz="1400" b="0" dirty="0"/>
          </a:p>
        </p:txBody>
      </p:sp>
      <p:sp>
        <p:nvSpPr>
          <p:cNvPr id="6" name="矩形 5"/>
          <p:cNvSpPr/>
          <p:nvPr/>
        </p:nvSpPr>
        <p:spPr>
          <a:xfrm>
            <a:off x="152401" y="4434668"/>
            <a:ext cx="8860970" cy="1431161"/>
          </a:xfrm>
          <a:prstGeom prst="rect">
            <a:avLst/>
          </a:prstGeom>
          <a:solidFill>
            <a:schemeClr val="accent2">
              <a:lumMod val="20000"/>
              <a:lumOff val="80000"/>
            </a:schemeClr>
          </a:solidFill>
          <a:ln w="3175">
            <a:solidFill>
              <a:schemeClr val="tx1"/>
            </a:solidFill>
          </a:ln>
        </p:spPr>
        <p:txBody>
          <a:bodyPr wrap="square">
            <a:spAutoFit/>
          </a:bodyPr>
          <a:lstStyle/>
          <a:p>
            <a:r>
              <a:rPr lang="en-US" altLang="zh-CN" sz="1500" b="0" dirty="0" smtClean="0"/>
              <a:t>+------------------------+-----------------------------------------------+</a:t>
            </a:r>
            <a:endParaRPr lang="zh-CN" altLang="zh-CN" sz="1500" b="0" dirty="0"/>
          </a:p>
          <a:p>
            <a:r>
              <a:rPr lang="en-US" altLang="zh-CN" sz="1500" b="0" dirty="0" smtClean="0"/>
              <a:t>| sample_db_00    |     master_0,master_1,master_2</a:t>
            </a:r>
            <a:r>
              <a:rPr lang="en-US" altLang="zh-CN" sz="1500" b="0" dirty="0"/>
              <a:t>,   </a:t>
            </a:r>
            <a:r>
              <a:rPr lang="en-US" altLang="zh-CN" sz="1500" b="0" dirty="0" smtClean="0"/>
              <a:t>  |</a:t>
            </a:r>
            <a:endParaRPr lang="zh-CN" altLang="zh-CN" sz="1500" b="0" dirty="0"/>
          </a:p>
          <a:p>
            <a:r>
              <a:rPr lang="en-US" altLang="zh-CN" sz="1500" b="0" dirty="0" smtClean="0"/>
              <a:t>+------------------------+-----------------------------------------------+</a:t>
            </a:r>
            <a:endParaRPr lang="zh-CN" altLang="zh-CN" sz="1500" b="0" dirty="0"/>
          </a:p>
          <a:p>
            <a:r>
              <a:rPr lang="en-US" altLang="zh-CN" sz="1500" b="0" dirty="0" smtClean="0"/>
              <a:t>| sample_db_01    |    master_3,master_4,master_5</a:t>
            </a:r>
            <a:r>
              <a:rPr lang="en-US" altLang="zh-CN" sz="1500" b="0" dirty="0"/>
              <a:t>,   </a:t>
            </a:r>
            <a:r>
              <a:rPr lang="en-US" altLang="zh-CN" sz="1500" b="0" dirty="0" smtClean="0"/>
              <a:t>   |</a:t>
            </a:r>
            <a:endParaRPr lang="zh-CN" altLang="zh-CN" sz="1500" b="0" dirty="0"/>
          </a:p>
          <a:p>
            <a:r>
              <a:rPr lang="en-US" altLang="zh-CN" sz="1500" b="0" dirty="0" smtClean="0"/>
              <a:t>+------------------------+-----------------------------------------------+</a:t>
            </a:r>
            <a:endParaRPr lang="zh-CN" altLang="zh-CN" sz="1500" b="0" dirty="0"/>
          </a:p>
        </p:txBody>
      </p:sp>
      <p:sp>
        <p:nvSpPr>
          <p:cNvPr id="9" name="矩形 8"/>
          <p:cNvSpPr/>
          <p:nvPr/>
        </p:nvSpPr>
        <p:spPr>
          <a:xfrm>
            <a:off x="152401" y="2793988"/>
            <a:ext cx="4441370" cy="1557349"/>
          </a:xfrm>
          <a:prstGeom prst="rect">
            <a:avLst/>
          </a:prstGeom>
          <a:solidFill>
            <a:srgbClr val="CCFF99"/>
          </a:solidFill>
          <a:ln w="3175">
            <a:solidFill>
              <a:schemeClr val="tx1"/>
            </a:solidFill>
          </a:ln>
        </p:spPr>
        <p:txBody>
          <a:bodyPr wrap="square">
            <a:spAutoFit/>
          </a:bodyPr>
          <a:lstStyle/>
          <a:p>
            <a:pPr algn="l"/>
            <a:r>
              <a:rPr lang="en-US" altLang="zh-CN" sz="1400" b="0" dirty="0"/>
              <a:t>public class RULE implements </a:t>
            </a:r>
            <a:r>
              <a:rPr lang="en-US" altLang="zh-CN" sz="1400" b="0" dirty="0" err="1"/>
              <a:t>com.taobao.tddl.rule.impl.groovy.ShardingFunction</a:t>
            </a:r>
            <a:r>
              <a:rPr lang="en-US" altLang="zh-CN" sz="1400" b="0" dirty="0"/>
              <a:t> {</a:t>
            </a:r>
          </a:p>
          <a:p>
            <a:pPr algn="l"/>
            <a:r>
              <a:rPr lang="en-US" altLang="zh-CN" sz="1400" b="0" dirty="0"/>
              <a:t>public Object </a:t>
            </a:r>
            <a:r>
              <a:rPr lang="en-US" altLang="zh-CN" sz="1400" b="0" dirty="0" err="1"/>
              <a:t>eval</a:t>
            </a:r>
            <a:r>
              <a:rPr lang="en-US" altLang="zh-CN" sz="1400" b="0" dirty="0"/>
              <a:t>(Map </a:t>
            </a:r>
            <a:r>
              <a:rPr lang="en-US" altLang="zh-CN" sz="1400" b="0" dirty="0" err="1"/>
              <a:t>map</a:t>
            </a:r>
            <a:r>
              <a:rPr lang="en-US" altLang="zh-CN" sz="1400" b="0" dirty="0"/>
              <a:t>, Object </a:t>
            </a:r>
            <a:r>
              <a:rPr lang="en-US" altLang="zh-CN" sz="1400" b="0" dirty="0" err="1"/>
              <a:t>outerCtx</a:t>
            </a:r>
            <a:r>
              <a:rPr lang="en-US" altLang="zh-CN" sz="1400" b="0" dirty="0"/>
              <a:t>) {</a:t>
            </a:r>
          </a:p>
          <a:p>
            <a:pPr algn="l"/>
            <a:r>
              <a:rPr lang="en-US" altLang="zh-CN" sz="1400" b="0" dirty="0" smtClean="0"/>
              <a:t>return ((</a:t>
            </a:r>
            <a:r>
              <a:rPr lang="en-US" altLang="zh-CN" sz="1400" b="0" dirty="0" err="1" smtClean="0"/>
              <a:t>map.get</a:t>
            </a:r>
            <a:r>
              <a:rPr lang="en-US" altLang="zh-CN" sz="1400" b="0" dirty="0" smtClean="0"/>
              <a:t>("PK")).</a:t>
            </a:r>
            <a:r>
              <a:rPr lang="en-US" altLang="zh-CN" sz="1400" b="0" dirty="0" err="1" smtClean="0"/>
              <a:t>longValue</a:t>
            </a:r>
            <a:r>
              <a:rPr lang="en-US" altLang="zh-CN" sz="1400" b="0" dirty="0" smtClean="0"/>
              <a:t>() % 6).</a:t>
            </a:r>
            <a:r>
              <a:rPr lang="en-US" altLang="zh-CN" sz="1400" b="0" dirty="0" err="1" smtClean="0"/>
              <a:t>intdiv</a:t>
            </a:r>
            <a:r>
              <a:rPr lang="en-US" altLang="zh-CN" sz="1400" b="0" dirty="0" smtClean="0"/>
              <a:t>(3) + "";</a:t>
            </a:r>
          </a:p>
          <a:p>
            <a:pPr algn="l"/>
            <a:r>
              <a:rPr lang="en-US" altLang="zh-CN" sz="1400" b="0" dirty="0" smtClean="0"/>
              <a:t>};</a:t>
            </a:r>
            <a:endParaRPr lang="en-US" altLang="zh-CN" sz="1400" b="0" dirty="0"/>
          </a:p>
          <a:p>
            <a:pPr algn="l"/>
            <a:r>
              <a:rPr lang="en-US" altLang="zh-CN" sz="1400" b="0" dirty="0"/>
              <a:t>}</a:t>
            </a:r>
            <a:endParaRPr lang="zh-CN" altLang="en-US" sz="1400" b="0" dirty="0"/>
          </a:p>
        </p:txBody>
      </p:sp>
      <p:sp>
        <p:nvSpPr>
          <p:cNvPr id="10" name="矩形 9"/>
          <p:cNvSpPr/>
          <p:nvPr/>
        </p:nvSpPr>
        <p:spPr>
          <a:xfrm>
            <a:off x="4724400" y="2793988"/>
            <a:ext cx="4288971" cy="1575816"/>
          </a:xfrm>
          <a:prstGeom prst="rect">
            <a:avLst/>
          </a:prstGeom>
          <a:solidFill>
            <a:srgbClr val="FFCC66"/>
          </a:solidFill>
          <a:ln w="3175">
            <a:solidFill>
              <a:schemeClr val="tx1"/>
            </a:solidFill>
          </a:ln>
        </p:spPr>
        <p:txBody>
          <a:bodyPr wrap="square">
            <a:spAutoFit/>
          </a:bodyPr>
          <a:lstStyle/>
          <a:p>
            <a:pPr algn="l"/>
            <a:r>
              <a:rPr lang="en-US" altLang="zh-CN" sz="1400" b="0" dirty="0"/>
              <a:t>public class RULE implements </a:t>
            </a:r>
            <a:r>
              <a:rPr lang="en-US" altLang="zh-CN" sz="1400" b="0" dirty="0" err="1"/>
              <a:t>com.taobao.tddl.rule.impl.groovy.ShardingFunction</a:t>
            </a:r>
            <a:r>
              <a:rPr lang="en-US" altLang="zh-CN" sz="1400" b="0" dirty="0"/>
              <a:t> {</a:t>
            </a:r>
          </a:p>
          <a:p>
            <a:pPr algn="l"/>
            <a:r>
              <a:rPr lang="en-US" altLang="zh-CN" sz="1400" b="0" dirty="0"/>
              <a:t> public Object </a:t>
            </a:r>
            <a:r>
              <a:rPr lang="en-US" altLang="zh-CN" sz="1400" b="0" dirty="0" err="1"/>
              <a:t>eval</a:t>
            </a:r>
            <a:r>
              <a:rPr lang="en-US" altLang="zh-CN" sz="1400" b="0" dirty="0"/>
              <a:t>(Map </a:t>
            </a:r>
            <a:r>
              <a:rPr lang="en-US" altLang="zh-CN" sz="1400" b="0" dirty="0" err="1"/>
              <a:t>map</a:t>
            </a:r>
            <a:r>
              <a:rPr lang="en-US" altLang="zh-CN" sz="1400" b="0" dirty="0"/>
              <a:t>, Object </a:t>
            </a:r>
            <a:r>
              <a:rPr lang="en-US" altLang="zh-CN" sz="1400" b="0" dirty="0" err="1"/>
              <a:t>outerCtx</a:t>
            </a:r>
            <a:r>
              <a:rPr lang="en-US" altLang="zh-CN" sz="1400" b="0" dirty="0"/>
              <a:t>) {</a:t>
            </a:r>
          </a:p>
          <a:p>
            <a:pPr algn="l"/>
            <a:r>
              <a:rPr lang="en-US" altLang="zh-CN" sz="1400" b="0" dirty="0"/>
              <a:t> return (</a:t>
            </a:r>
            <a:r>
              <a:rPr lang="en-US" altLang="zh-CN" sz="1400" b="0" dirty="0" err="1"/>
              <a:t>map.get</a:t>
            </a:r>
            <a:r>
              <a:rPr lang="en-US" altLang="zh-CN" sz="1400" b="0" dirty="0"/>
              <a:t>("PK</a:t>
            </a:r>
            <a:r>
              <a:rPr lang="en-US" altLang="zh-CN" sz="1400" b="0" dirty="0" smtClean="0"/>
              <a:t>")).</a:t>
            </a:r>
            <a:r>
              <a:rPr lang="en-US" altLang="zh-CN" sz="1400" b="0" dirty="0" err="1" smtClean="0"/>
              <a:t>longValue</a:t>
            </a:r>
            <a:r>
              <a:rPr lang="en-US" altLang="zh-CN" sz="1400" b="0" dirty="0" smtClean="0"/>
              <a:t>() </a:t>
            </a:r>
            <a:r>
              <a:rPr lang="en-US" altLang="zh-CN" sz="1400" b="0" dirty="0"/>
              <a:t>% 6 + "";</a:t>
            </a:r>
          </a:p>
          <a:p>
            <a:pPr algn="l"/>
            <a:r>
              <a:rPr lang="zh-CN" altLang="en-US" sz="1400" b="0" dirty="0"/>
              <a:t> </a:t>
            </a:r>
            <a:r>
              <a:rPr lang="en-US" altLang="zh-CN" sz="1400" b="0" dirty="0"/>
              <a:t>};</a:t>
            </a:r>
          </a:p>
          <a:p>
            <a:pPr algn="l"/>
            <a:r>
              <a:rPr lang="zh-CN" altLang="en-US" sz="1400" b="0" dirty="0"/>
              <a:t> </a:t>
            </a:r>
            <a:r>
              <a:rPr lang="en-US" altLang="zh-CN" sz="1400" b="0" dirty="0"/>
              <a:t>}</a:t>
            </a:r>
            <a:endParaRPr lang="zh-CN" altLang="en-US" sz="1400" b="0" dirty="0"/>
          </a:p>
        </p:txBody>
      </p:sp>
    </p:spTree>
    <p:extLst>
      <p:ext uri="{BB962C8B-B14F-4D97-AF65-F5344CB8AC3E}">
        <p14:creationId xmlns:p14="http://schemas.microsoft.com/office/powerpoint/2010/main" val="19538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smtClean="0">
                <a:solidFill>
                  <a:srgbClr val="0070C0"/>
                </a:solidFill>
                <a:latin typeface="微软雅黑" pitchFamily="34" charset="-122"/>
                <a:ea typeface="微软雅黑" pitchFamily="34" charset="-122"/>
              </a:rPr>
              <a:t>分库分表规则说明（续）</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41515" y="712420"/>
            <a:ext cx="8860971" cy="929485"/>
          </a:xfrm>
          <a:prstGeom prst="rect">
            <a:avLst/>
          </a:prstGeom>
          <a:ln w="3175">
            <a:solidFill>
              <a:schemeClr val="tx1"/>
            </a:solidFill>
          </a:ln>
        </p:spPr>
        <p:txBody>
          <a:bodyPr wrap="square">
            <a:spAutoFit/>
          </a:bodyPr>
          <a:lstStyle/>
          <a:p>
            <a:pPr marL="285750" indent="-285750" algn="l">
              <a:buFont typeface="Wingdings" pitchFamily="2" charset="2"/>
              <a:buChar char="n"/>
            </a:pPr>
            <a:r>
              <a:rPr lang="zh-CN" altLang="zh-CN" sz="1600" b="0" dirty="0" smtClean="0">
                <a:latin typeface="Courier New" pitchFamily="49" charset="0"/>
                <a:cs typeface="Courier New" pitchFamily="49" charset="0"/>
              </a:rPr>
              <a:t>数</a:t>
            </a:r>
            <a:r>
              <a:rPr lang="zh-CN" altLang="zh-CN" sz="1600" b="0" dirty="0">
                <a:latin typeface="Courier New" pitchFamily="49" charset="0"/>
                <a:cs typeface="Courier New" pitchFamily="49" charset="0"/>
              </a:rPr>
              <a:t>字型（</a:t>
            </a:r>
            <a:r>
              <a:rPr lang="en-US" altLang="zh-CN" sz="1600" b="0" dirty="0">
                <a:latin typeface="Courier New" pitchFamily="49" charset="0"/>
                <a:cs typeface="Courier New" pitchFamily="49" charset="0"/>
              </a:rPr>
              <a:t>number</a:t>
            </a:r>
            <a:r>
              <a:rPr lang="zh-CN" altLang="zh-CN" sz="1600" b="0" dirty="0">
                <a:latin typeface="Courier New" pitchFamily="49" charset="0"/>
                <a:cs typeface="Courier New" pitchFamily="49" charset="0"/>
              </a:rPr>
              <a:t>）</a:t>
            </a:r>
          </a:p>
          <a:p>
            <a:pPr algn="l"/>
            <a:r>
              <a:rPr lang="zh-CN" altLang="zh-CN" sz="1600" b="0" dirty="0">
                <a:latin typeface="Courier New" pitchFamily="49" charset="0"/>
                <a:cs typeface="Courier New" pitchFamily="49" charset="0"/>
              </a:rPr>
              <a:t>分库规则：</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pk</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1</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6#.longValue() % 6).</a:t>
            </a:r>
            <a:r>
              <a:rPr lang="en-US" altLang="zh-CN" sz="1600" b="0" dirty="0" err="1">
                <a:latin typeface="Courier New" pitchFamily="49" charset="0"/>
                <a:cs typeface="Courier New" pitchFamily="49" charset="0"/>
              </a:rPr>
              <a:t>intdiv</a:t>
            </a:r>
            <a:r>
              <a:rPr lang="en-US" altLang="zh-CN" sz="1600" b="0" dirty="0">
                <a:latin typeface="Courier New" pitchFamily="49" charset="0"/>
                <a:cs typeface="Courier New" pitchFamily="49" charset="0"/>
              </a:rPr>
              <a:t>(3)</a:t>
            </a:r>
            <a:endParaRPr lang="zh-CN" altLang="zh-CN" sz="1600" b="0" dirty="0">
              <a:latin typeface="Courier New" pitchFamily="49" charset="0"/>
              <a:cs typeface="Courier New" pitchFamily="49" charset="0"/>
            </a:endParaRPr>
          </a:p>
          <a:p>
            <a:pPr algn="l"/>
            <a:r>
              <a:rPr lang="zh-CN" altLang="zh-CN" sz="1600" b="0" dirty="0">
                <a:latin typeface="Courier New" pitchFamily="49" charset="0"/>
                <a:cs typeface="Courier New" pitchFamily="49" charset="0"/>
              </a:rPr>
              <a:t>分表规则：</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pk</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1</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6#.longValue() % </a:t>
            </a:r>
            <a:r>
              <a:rPr lang="en-US" altLang="zh-CN" sz="1600" b="0" dirty="0" smtClean="0">
                <a:latin typeface="Courier New" pitchFamily="49" charset="0"/>
                <a:cs typeface="Courier New" pitchFamily="49" charset="0"/>
              </a:rPr>
              <a:t>6</a:t>
            </a:r>
            <a:endParaRPr lang="zh-CN" altLang="zh-CN" sz="1500" b="0" dirty="0">
              <a:latin typeface="Courier New" pitchFamily="49" charset="0"/>
              <a:cs typeface="Courier New" pitchFamily="49" charset="0"/>
            </a:endParaRPr>
          </a:p>
        </p:txBody>
      </p:sp>
      <p:sp>
        <p:nvSpPr>
          <p:cNvPr id="8" name="矩形 7"/>
          <p:cNvSpPr/>
          <p:nvPr/>
        </p:nvSpPr>
        <p:spPr>
          <a:xfrm>
            <a:off x="141515" y="2096412"/>
            <a:ext cx="8860971" cy="929485"/>
          </a:xfrm>
          <a:prstGeom prst="rect">
            <a:avLst/>
          </a:prstGeom>
          <a:ln w="3175">
            <a:solidFill>
              <a:schemeClr val="tx1"/>
            </a:solidFill>
          </a:ln>
        </p:spPr>
        <p:txBody>
          <a:bodyPr wrap="square">
            <a:spAutoFit/>
          </a:bodyPr>
          <a:lstStyle/>
          <a:p>
            <a:pPr marL="285750" indent="-285750" algn="l">
              <a:buFont typeface="Wingdings" pitchFamily="2" charset="2"/>
              <a:buChar char="n"/>
            </a:pPr>
            <a:r>
              <a:rPr lang="zh-CN" altLang="zh-CN" sz="1600" b="0" dirty="0" smtClean="0">
                <a:latin typeface="Courier New" pitchFamily="49" charset="0"/>
                <a:cs typeface="Courier New" pitchFamily="49" charset="0"/>
              </a:rPr>
              <a:t>日</a:t>
            </a:r>
            <a:r>
              <a:rPr lang="zh-CN" altLang="zh-CN" sz="1600" b="0" dirty="0">
                <a:latin typeface="Courier New" pitchFamily="49" charset="0"/>
                <a:cs typeface="Courier New" pitchFamily="49" charset="0"/>
              </a:rPr>
              <a:t>期型（</a:t>
            </a:r>
            <a:r>
              <a:rPr lang="en-US" altLang="zh-CN" sz="1600" b="0" dirty="0">
                <a:latin typeface="Courier New" pitchFamily="49" charset="0"/>
                <a:cs typeface="Courier New" pitchFamily="49" charset="0"/>
              </a:rPr>
              <a:t>date</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month</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year</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hour</a:t>
            </a:r>
            <a:r>
              <a:rPr lang="zh-CN" altLang="zh-CN" sz="1600" b="0" dirty="0" smtClean="0">
                <a:latin typeface="Courier New" pitchFamily="49" charset="0"/>
                <a:cs typeface="Courier New" pitchFamily="49" charset="0"/>
              </a:rPr>
              <a:t>）</a:t>
            </a:r>
            <a:endParaRPr lang="zh-CN" altLang="zh-CN" sz="1600" b="0" dirty="0">
              <a:latin typeface="Courier New" pitchFamily="49" charset="0"/>
              <a:cs typeface="Courier New" pitchFamily="49" charset="0"/>
            </a:endParaRPr>
          </a:p>
          <a:p>
            <a:pPr algn="l"/>
            <a:r>
              <a:rPr lang="zh-CN" altLang="zh-CN" sz="1600" b="0" dirty="0">
                <a:latin typeface="Courier New" pitchFamily="49" charset="0"/>
                <a:cs typeface="Courier New" pitchFamily="49" charset="0"/>
              </a:rPr>
              <a:t>分库规则：</a:t>
            </a:r>
            <a:r>
              <a:rPr lang="en-US" altLang="zh-CN" sz="1600" b="0" dirty="0" err="1">
                <a:latin typeface="Courier New" pitchFamily="49" charset="0"/>
                <a:cs typeface="Courier New" pitchFamily="49" charset="0"/>
              </a:rPr>
              <a:t>getCalendar</a:t>
            </a:r>
            <a:r>
              <a:rPr lang="en-US" altLang="zh-CN" sz="1600" b="0" dirty="0">
                <a:latin typeface="Courier New" pitchFamily="49" charset="0"/>
                <a:cs typeface="Courier New" pitchFamily="49" charset="0"/>
              </a:rPr>
              <a:t>(#time</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1_month</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2#).get(</a:t>
            </a:r>
            <a:r>
              <a:rPr lang="en-US" altLang="zh-CN" sz="1600" b="0" dirty="0" err="1">
                <a:latin typeface="Courier New" pitchFamily="49" charset="0"/>
                <a:cs typeface="Courier New" pitchFamily="49" charset="0"/>
              </a:rPr>
              <a:t>Calendar.MONTH</a:t>
            </a:r>
            <a:r>
              <a:rPr lang="en-US" altLang="zh-CN" sz="1600" b="0" dirty="0">
                <a:latin typeface="Courier New" pitchFamily="49" charset="0"/>
                <a:cs typeface="Courier New" pitchFamily="49" charset="0"/>
              </a:rPr>
              <a:t>)%2</a:t>
            </a:r>
            <a:endParaRPr lang="zh-CN" altLang="zh-CN" sz="1600" b="0" dirty="0">
              <a:latin typeface="Courier New" pitchFamily="49" charset="0"/>
              <a:cs typeface="Courier New" pitchFamily="49" charset="0"/>
            </a:endParaRPr>
          </a:p>
          <a:p>
            <a:pPr algn="l"/>
            <a:r>
              <a:rPr lang="zh-CN" altLang="zh-CN" sz="1600" b="0" dirty="0">
                <a:latin typeface="Courier New" pitchFamily="49" charset="0"/>
                <a:cs typeface="Courier New" pitchFamily="49" charset="0"/>
              </a:rPr>
              <a:t>分表规则：</a:t>
            </a:r>
            <a:r>
              <a:rPr lang="en-US" altLang="zh-CN" sz="1600" b="0" dirty="0" err="1">
                <a:latin typeface="Courier New" pitchFamily="49" charset="0"/>
                <a:cs typeface="Courier New" pitchFamily="49" charset="0"/>
              </a:rPr>
              <a:t>getCalendar</a:t>
            </a:r>
            <a:r>
              <a:rPr lang="en-US" altLang="zh-CN" sz="1600" b="0" dirty="0">
                <a:latin typeface="Courier New" pitchFamily="49" charset="0"/>
                <a:cs typeface="Courier New" pitchFamily="49" charset="0"/>
              </a:rPr>
              <a:t>(#time</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1_date</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365#).get(</a:t>
            </a:r>
            <a:r>
              <a:rPr lang="en-US" altLang="zh-CN" sz="1600" b="0" dirty="0" err="1">
                <a:latin typeface="Courier New" pitchFamily="49" charset="0"/>
                <a:cs typeface="Courier New" pitchFamily="49" charset="0"/>
              </a:rPr>
              <a:t>Calendar.DATE</a:t>
            </a:r>
            <a:r>
              <a:rPr lang="en-US" altLang="zh-CN" sz="1600" b="0" dirty="0" smtClean="0">
                <a:latin typeface="Courier New" pitchFamily="49" charset="0"/>
                <a:cs typeface="Courier New" pitchFamily="49" charset="0"/>
              </a:rPr>
              <a:t>)</a:t>
            </a:r>
          </a:p>
        </p:txBody>
      </p:sp>
      <p:sp>
        <p:nvSpPr>
          <p:cNvPr id="9" name="矩形 8"/>
          <p:cNvSpPr/>
          <p:nvPr/>
        </p:nvSpPr>
        <p:spPr>
          <a:xfrm>
            <a:off x="141515" y="3480404"/>
            <a:ext cx="8860971" cy="929485"/>
          </a:xfrm>
          <a:prstGeom prst="rect">
            <a:avLst/>
          </a:prstGeom>
          <a:ln w="3175">
            <a:solidFill>
              <a:schemeClr val="tx1"/>
            </a:solidFill>
          </a:ln>
        </p:spPr>
        <p:txBody>
          <a:bodyPr wrap="square">
            <a:spAutoFit/>
          </a:bodyPr>
          <a:lstStyle/>
          <a:p>
            <a:pPr marL="285750" indent="-285750" algn="l">
              <a:buFont typeface="Wingdings" pitchFamily="2" charset="2"/>
              <a:buChar char="n"/>
            </a:pPr>
            <a:r>
              <a:rPr lang="en-US" altLang="zh-CN" sz="1600" b="0" dirty="0" smtClean="0">
                <a:latin typeface="Courier New" pitchFamily="49" charset="0"/>
                <a:cs typeface="Courier New" pitchFamily="49" charset="0"/>
              </a:rPr>
              <a:t>HASH</a:t>
            </a:r>
            <a:endParaRPr lang="zh-CN" altLang="zh-CN" sz="1600" b="0" dirty="0">
              <a:latin typeface="Courier New" pitchFamily="49" charset="0"/>
              <a:cs typeface="Courier New" pitchFamily="49" charset="0"/>
            </a:endParaRPr>
          </a:p>
          <a:p>
            <a:pPr algn="l"/>
            <a:r>
              <a:rPr lang="zh-CN" altLang="zh-CN" sz="1600" b="0" dirty="0">
                <a:latin typeface="Courier New" pitchFamily="49" charset="0"/>
                <a:cs typeface="Courier New" pitchFamily="49" charset="0"/>
              </a:rPr>
              <a:t>分库规则：</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pk</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1</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6</a:t>
            </a:r>
            <a:r>
              <a:rPr lang="en-US" altLang="zh-CN" sz="1600" b="0" dirty="0" smtClean="0">
                <a:latin typeface="Courier New" pitchFamily="49" charset="0"/>
                <a:cs typeface="Courier New" pitchFamily="49" charset="0"/>
              </a:rPr>
              <a:t>#.hashCode() </a:t>
            </a:r>
            <a:r>
              <a:rPr lang="en-US" altLang="zh-CN" sz="1600" b="0" dirty="0">
                <a:latin typeface="Courier New" pitchFamily="49" charset="0"/>
                <a:cs typeface="Courier New" pitchFamily="49" charset="0"/>
              </a:rPr>
              <a:t>% 6).</a:t>
            </a:r>
            <a:r>
              <a:rPr lang="en-US" altLang="zh-CN" sz="1600" b="0" dirty="0" err="1">
                <a:latin typeface="Courier New" pitchFamily="49" charset="0"/>
                <a:cs typeface="Courier New" pitchFamily="49" charset="0"/>
              </a:rPr>
              <a:t>intdiv</a:t>
            </a:r>
            <a:r>
              <a:rPr lang="en-US" altLang="zh-CN" sz="1600" b="0" dirty="0">
                <a:latin typeface="Courier New" pitchFamily="49" charset="0"/>
                <a:cs typeface="Courier New" pitchFamily="49" charset="0"/>
              </a:rPr>
              <a:t>(3)</a:t>
            </a:r>
            <a:endParaRPr lang="zh-CN" altLang="zh-CN" sz="1600" b="0" dirty="0">
              <a:latin typeface="Courier New" pitchFamily="49" charset="0"/>
              <a:cs typeface="Courier New" pitchFamily="49" charset="0"/>
            </a:endParaRPr>
          </a:p>
          <a:p>
            <a:pPr algn="l"/>
            <a:r>
              <a:rPr lang="zh-CN" altLang="zh-CN" sz="1600" b="0" dirty="0">
                <a:latin typeface="Courier New" pitchFamily="49" charset="0"/>
                <a:cs typeface="Courier New" pitchFamily="49" charset="0"/>
              </a:rPr>
              <a:t>分表规则：</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pk</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1</a:t>
            </a:r>
            <a:r>
              <a:rPr lang="zh-CN" altLang="zh-CN" sz="1600" b="0" dirty="0">
                <a:latin typeface="Courier New" pitchFamily="49" charset="0"/>
                <a:cs typeface="Courier New" pitchFamily="49" charset="0"/>
              </a:rPr>
              <a:t>，</a:t>
            </a:r>
            <a:r>
              <a:rPr lang="en-US" altLang="zh-CN" sz="1600" b="0" dirty="0">
                <a:latin typeface="Courier New" pitchFamily="49" charset="0"/>
                <a:cs typeface="Courier New" pitchFamily="49" charset="0"/>
              </a:rPr>
              <a:t>6</a:t>
            </a:r>
            <a:r>
              <a:rPr lang="en-US" altLang="zh-CN" sz="1600" b="0" dirty="0" smtClean="0">
                <a:latin typeface="Courier New" pitchFamily="49" charset="0"/>
                <a:cs typeface="Courier New" pitchFamily="49" charset="0"/>
              </a:rPr>
              <a:t>#.hashCode() </a:t>
            </a:r>
            <a:r>
              <a:rPr lang="en-US" altLang="zh-CN" sz="1600" b="0" dirty="0">
                <a:latin typeface="Courier New" pitchFamily="49" charset="0"/>
                <a:cs typeface="Courier New" pitchFamily="49" charset="0"/>
              </a:rPr>
              <a:t>% </a:t>
            </a:r>
            <a:r>
              <a:rPr lang="en-US" altLang="zh-CN" sz="1600" b="0" dirty="0" smtClean="0">
                <a:latin typeface="Courier New" pitchFamily="49" charset="0"/>
                <a:cs typeface="Courier New" pitchFamily="49" charset="0"/>
              </a:rPr>
              <a:t>6</a:t>
            </a:r>
          </a:p>
        </p:txBody>
      </p:sp>
      <p:sp>
        <p:nvSpPr>
          <p:cNvPr id="10" name="矩形 9"/>
          <p:cNvSpPr/>
          <p:nvPr/>
        </p:nvSpPr>
        <p:spPr>
          <a:xfrm>
            <a:off x="141515" y="4864395"/>
            <a:ext cx="8860971" cy="929485"/>
          </a:xfrm>
          <a:prstGeom prst="rect">
            <a:avLst/>
          </a:prstGeom>
          <a:ln w="3175">
            <a:solidFill>
              <a:schemeClr val="tx1"/>
            </a:solidFill>
          </a:ln>
        </p:spPr>
        <p:txBody>
          <a:bodyPr wrap="square">
            <a:spAutoFit/>
          </a:bodyPr>
          <a:lstStyle/>
          <a:p>
            <a:pPr marL="285750" indent="-285750" algn="l">
              <a:buFont typeface="Wingdings" pitchFamily="2" charset="2"/>
              <a:buChar char="n"/>
            </a:pPr>
            <a:r>
              <a:rPr lang="zh-CN" altLang="en-US" sz="1600" b="0" dirty="0" smtClean="0">
                <a:latin typeface="Courier New" pitchFamily="49" charset="0"/>
                <a:cs typeface="Courier New" pitchFamily="49" charset="0"/>
              </a:rPr>
              <a:t>自定义</a:t>
            </a:r>
            <a:endParaRPr lang="en-US" altLang="zh-CN" sz="1600" b="0" dirty="0" smtClean="0">
              <a:latin typeface="Courier New" pitchFamily="49" charset="0"/>
              <a:cs typeface="Courier New" pitchFamily="49" charset="0"/>
            </a:endParaRPr>
          </a:p>
          <a:p>
            <a:pPr algn="l"/>
            <a:r>
              <a:rPr lang="zh-CN" altLang="zh-CN" sz="1600" b="0" dirty="0">
                <a:latin typeface="Courier New" pitchFamily="49" charset="0"/>
                <a:cs typeface="Courier New" pitchFamily="49" charset="0"/>
              </a:rPr>
              <a:t>分库规则：</a:t>
            </a:r>
            <a:r>
              <a:rPr lang="en-US" altLang="zh-CN" sz="1600" b="0" dirty="0" err="1">
                <a:latin typeface="Courier New" pitchFamily="49" charset="0"/>
                <a:cs typeface="Courier New" pitchFamily="49" charset="0"/>
              </a:rPr>
              <a:t>shardDbForAops</a:t>
            </a:r>
            <a:r>
              <a:rPr lang="en-US" altLang="zh-CN" sz="1600" b="0" dirty="0">
                <a:latin typeface="Courier New" pitchFamily="49" charset="0"/>
                <a:cs typeface="Courier New" pitchFamily="49" charset="0"/>
              </a:rPr>
              <a:t>(#</a:t>
            </a:r>
            <a:r>
              <a:rPr lang="en-US" altLang="zh-CN" sz="1600" b="0" dirty="0" smtClean="0">
                <a:latin typeface="Courier New" pitchFamily="49" charset="0"/>
                <a:cs typeface="Courier New" pitchFamily="49" charset="0"/>
              </a:rPr>
              <a:t>aopsID,1,6#,</a:t>
            </a:r>
            <a:r>
              <a:rPr lang="en-US" altLang="zh-CN" sz="1600" b="0" dirty="0">
                <a:latin typeface="Courier New" pitchFamily="49" charset="0"/>
                <a:cs typeface="Courier New" pitchFamily="49" charset="0"/>
              </a:rPr>
              <a:t>2)</a:t>
            </a:r>
          </a:p>
          <a:p>
            <a:pPr algn="l"/>
            <a:r>
              <a:rPr lang="zh-CN" altLang="zh-CN" sz="1600" b="0" dirty="0">
                <a:latin typeface="Courier New" pitchFamily="49" charset="0"/>
                <a:cs typeface="Courier New" pitchFamily="49" charset="0"/>
              </a:rPr>
              <a:t>分表规则：</a:t>
            </a:r>
            <a:r>
              <a:rPr lang="en-US" altLang="zh-CN" sz="1600" b="0" dirty="0" err="1">
                <a:latin typeface="Courier New" pitchFamily="49" charset="0"/>
                <a:cs typeface="Courier New" pitchFamily="49" charset="0"/>
              </a:rPr>
              <a:t>shardTbForAops</a:t>
            </a:r>
            <a:r>
              <a:rPr lang="en-US" altLang="zh-CN" sz="1600" b="0" dirty="0">
                <a:latin typeface="Courier New" pitchFamily="49" charset="0"/>
                <a:cs typeface="Courier New" pitchFamily="49" charset="0"/>
              </a:rPr>
              <a:t>(#</a:t>
            </a:r>
            <a:r>
              <a:rPr lang="en-US" altLang="zh-CN" sz="1600" b="0" dirty="0" smtClean="0">
                <a:latin typeface="Courier New" pitchFamily="49" charset="0"/>
                <a:cs typeface="Courier New" pitchFamily="49" charset="0"/>
              </a:rPr>
              <a:t>aopsID,1,6#)</a:t>
            </a:r>
            <a:endParaRPr lang="zh-CN" altLang="zh-CN" sz="1500" b="0" dirty="0">
              <a:latin typeface="Courier New" pitchFamily="49" charset="0"/>
              <a:cs typeface="Courier New" pitchFamily="49" charset="0"/>
            </a:endParaRPr>
          </a:p>
        </p:txBody>
      </p:sp>
    </p:spTree>
    <p:extLst>
      <p:ext uri="{BB962C8B-B14F-4D97-AF65-F5344CB8AC3E}">
        <p14:creationId xmlns:p14="http://schemas.microsoft.com/office/powerpoint/2010/main" val="332035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a:solidFill>
                  <a:srgbClr val="0070C0"/>
                </a:solidFill>
                <a:latin typeface="微软雅黑" pitchFamily="34" charset="-122"/>
                <a:ea typeface="微软雅黑" pitchFamily="34" charset="-122"/>
              </a:rPr>
              <a:t>d</a:t>
            </a:r>
            <a:r>
              <a:rPr lang="en-US" altLang="zh-CN" sz="2000" dirty="0" smtClean="0">
                <a:solidFill>
                  <a:srgbClr val="0070C0"/>
                </a:solidFill>
                <a:latin typeface="微软雅黑" pitchFamily="34" charset="-122"/>
                <a:ea typeface="微软雅黑" pitchFamily="34" charset="-122"/>
              </a:rPr>
              <a:t>iamond</a:t>
            </a:r>
            <a:r>
              <a:rPr lang="zh-CN" altLang="en-US" sz="2000" dirty="0" smtClean="0">
                <a:solidFill>
                  <a:srgbClr val="0070C0"/>
                </a:solidFill>
                <a:latin typeface="微软雅黑" pitchFamily="34" charset="-122"/>
                <a:ea typeface="微软雅黑" pitchFamily="34" charset="-122"/>
              </a:rPr>
              <a:t>与</a:t>
            </a:r>
            <a:r>
              <a:rPr lang="en-US" altLang="zh-CN" sz="2000" dirty="0" smtClean="0">
                <a:solidFill>
                  <a:srgbClr val="0070C0"/>
                </a:solidFill>
                <a:latin typeface="微软雅黑" pitchFamily="34" charset="-122"/>
                <a:ea typeface="微软雅黑" pitchFamily="34" charset="-122"/>
              </a:rPr>
              <a:t>TDDL</a:t>
            </a:r>
            <a:r>
              <a:rPr lang="zh-CN" altLang="en-US" sz="2000" dirty="0" smtClean="0">
                <a:solidFill>
                  <a:srgbClr val="0070C0"/>
                </a:solidFill>
                <a:latin typeface="微软雅黑" pitchFamily="34" charset="-122"/>
                <a:ea typeface="微软雅黑" pitchFamily="34" charset="-122"/>
              </a:rPr>
              <a:t>交互机制</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48350227"/>
              </p:ext>
            </p:extLst>
          </p:nvPr>
        </p:nvGraphicFramePr>
        <p:xfrm>
          <a:off x="35182" y="688065"/>
          <a:ext cx="9073636" cy="5082722"/>
        </p:xfrm>
        <a:graphic>
          <a:graphicData uri="http://schemas.openxmlformats.org/presentationml/2006/ole">
            <mc:AlternateContent xmlns:mc="http://schemas.openxmlformats.org/markup-compatibility/2006">
              <mc:Choice xmlns:v="urn:schemas-microsoft-com:vml" Requires="v">
                <p:oleObj spid="_x0000_s5590" name="Visio" r:id="rId4" imgW="11080533" imgH="4960569" progId="Visio.Drawing.11">
                  <p:embed/>
                </p:oleObj>
              </mc:Choice>
              <mc:Fallback>
                <p:oleObj name="Visio" r:id="rId4" imgW="11080533" imgH="4960569" progId="Visio.Drawing.11">
                  <p:embed/>
                  <p:pic>
                    <p:nvPicPr>
                      <p:cNvPr id="0" name="Object 1"/>
                      <p:cNvPicPr>
                        <a:picLocks noChangeAspect="1" noChangeArrowheads="1"/>
                      </p:cNvPicPr>
                      <p:nvPr/>
                    </p:nvPicPr>
                    <p:blipFill>
                      <a:blip r:embed="rId5"/>
                      <a:srcRect/>
                      <a:stretch>
                        <a:fillRect/>
                      </a:stretch>
                    </p:blipFill>
                    <p:spPr bwMode="auto">
                      <a:xfrm>
                        <a:off x="35182" y="688065"/>
                        <a:ext cx="9073636" cy="5082722"/>
                      </a:xfrm>
                      <a:prstGeom prst="rect">
                        <a:avLst/>
                      </a:prstGeom>
                      <a:noFill/>
                      <a:ln w="3175">
                        <a:solidFill>
                          <a:schemeClr val="tx1"/>
                        </a:solidFill>
                      </a:ln>
                    </p:spPr>
                  </p:pic>
                </p:oleObj>
              </mc:Fallback>
            </mc:AlternateContent>
          </a:graphicData>
        </a:graphic>
      </p:graphicFrame>
    </p:spTree>
    <p:extLst>
      <p:ext uri="{BB962C8B-B14F-4D97-AF65-F5344CB8AC3E}">
        <p14:creationId xmlns:p14="http://schemas.microsoft.com/office/powerpoint/2010/main" val="3252813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SQL</a:t>
            </a:r>
            <a:r>
              <a:rPr lang="zh-CN" altLang="en-US" sz="2000" dirty="0" smtClean="0">
                <a:solidFill>
                  <a:srgbClr val="0070C0"/>
                </a:solidFill>
                <a:latin typeface="微软雅黑" pitchFamily="34" charset="-122"/>
                <a:ea typeface="微软雅黑" pitchFamily="34" charset="-122"/>
              </a:rPr>
              <a:t>语句执行过程</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718750289"/>
              </p:ext>
            </p:extLst>
          </p:nvPr>
        </p:nvGraphicFramePr>
        <p:xfrm>
          <a:off x="1843088" y="615343"/>
          <a:ext cx="5457825" cy="5543550"/>
        </p:xfrm>
        <a:graphic>
          <a:graphicData uri="http://schemas.openxmlformats.org/presentationml/2006/ole">
            <mc:AlternateContent xmlns:mc="http://schemas.openxmlformats.org/markup-compatibility/2006">
              <mc:Choice xmlns:v="urn:schemas-microsoft-com:vml" Requires="v">
                <p:oleObj spid="_x0000_s12663" name="Visio" r:id="rId4" imgW="6328494" imgH="5896699" progId="Visio.Drawing.11">
                  <p:embed/>
                </p:oleObj>
              </mc:Choice>
              <mc:Fallback>
                <p:oleObj name="Visio" r:id="rId4" imgW="6328494" imgH="5896699" progId="Visio.Drawing.11">
                  <p:embed/>
                  <p:pic>
                    <p:nvPicPr>
                      <p:cNvPr id="0" name="Object 1"/>
                      <p:cNvPicPr>
                        <a:picLocks noChangeAspect="1" noChangeArrowheads="1"/>
                      </p:cNvPicPr>
                      <p:nvPr/>
                    </p:nvPicPr>
                    <p:blipFill>
                      <a:blip r:embed="rId5"/>
                      <a:srcRect/>
                      <a:stretch>
                        <a:fillRect/>
                      </a:stretch>
                    </p:blipFill>
                    <p:spPr bwMode="auto">
                      <a:xfrm>
                        <a:off x="1843088" y="615343"/>
                        <a:ext cx="5457825" cy="5543550"/>
                      </a:xfrm>
                      <a:prstGeom prst="rect">
                        <a:avLst/>
                      </a:prstGeom>
                      <a:solidFill>
                        <a:srgbClr val="FFFFCC"/>
                      </a:solidFill>
                      <a:ln w="3175">
                        <a:solidFill>
                          <a:schemeClr val="tx1"/>
                        </a:solidFill>
                      </a:ln>
                    </p:spPr>
                  </p:pic>
                </p:oleObj>
              </mc:Fallback>
            </mc:AlternateContent>
          </a:graphicData>
        </a:graphic>
      </p:graphicFrame>
    </p:spTree>
    <p:extLst>
      <p:ext uri="{BB962C8B-B14F-4D97-AF65-F5344CB8AC3E}">
        <p14:creationId xmlns:p14="http://schemas.microsoft.com/office/powerpoint/2010/main" val="1558215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SQL</a:t>
            </a:r>
            <a:r>
              <a:rPr lang="zh-CN" altLang="en-US" sz="2000" dirty="0" smtClean="0">
                <a:solidFill>
                  <a:srgbClr val="0070C0"/>
                </a:solidFill>
                <a:latin typeface="微软雅黑" pitchFamily="34" charset="-122"/>
                <a:ea typeface="微软雅黑" pitchFamily="34" charset="-122"/>
              </a:rPr>
              <a:t>语句解析过程</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17056559"/>
              </p:ext>
            </p:extLst>
          </p:nvPr>
        </p:nvGraphicFramePr>
        <p:xfrm>
          <a:off x="3599318" y="692150"/>
          <a:ext cx="2800350" cy="5113338"/>
        </p:xfrm>
        <a:graphic>
          <a:graphicData uri="http://schemas.openxmlformats.org/presentationml/2006/ole">
            <mc:AlternateContent xmlns:mc="http://schemas.openxmlformats.org/markup-compatibility/2006">
              <mc:Choice xmlns:v="urn:schemas-microsoft-com:vml" Requires="v">
                <p:oleObj spid="_x0000_s14055" name="Visio" r:id="rId4" imgW="2908613" imgH="6580441" progId="Visio.Drawing.11">
                  <p:embed/>
                </p:oleObj>
              </mc:Choice>
              <mc:Fallback>
                <p:oleObj name="Visio" r:id="rId4" imgW="2908613" imgH="6580441" progId="Visio.Drawing.11">
                  <p:embed/>
                  <p:pic>
                    <p:nvPicPr>
                      <p:cNvPr id="0" name="Object 1"/>
                      <p:cNvPicPr>
                        <a:picLocks noChangeAspect="1" noChangeArrowheads="1"/>
                      </p:cNvPicPr>
                      <p:nvPr/>
                    </p:nvPicPr>
                    <p:blipFill>
                      <a:blip r:embed="rId5"/>
                      <a:srcRect/>
                      <a:stretch>
                        <a:fillRect/>
                      </a:stretch>
                    </p:blipFill>
                    <p:spPr bwMode="auto">
                      <a:xfrm>
                        <a:off x="3599318" y="692150"/>
                        <a:ext cx="2800350" cy="5113338"/>
                      </a:xfrm>
                      <a:prstGeom prst="rect">
                        <a:avLst/>
                      </a:prstGeom>
                      <a:solidFill>
                        <a:srgbClr val="FFCC66"/>
                      </a:solidFill>
                      <a:ln w="3175">
                        <a:solidFill>
                          <a:schemeClr val="tx1"/>
                        </a:solidFill>
                      </a:ln>
                    </p:spPr>
                  </p:pic>
                </p:oleObj>
              </mc:Fallback>
            </mc:AlternateContent>
          </a:graphicData>
        </a:graphic>
      </p:graphicFrame>
      <p:sp>
        <p:nvSpPr>
          <p:cNvPr id="12" name="矩形 11"/>
          <p:cNvSpPr/>
          <p:nvPr/>
        </p:nvSpPr>
        <p:spPr>
          <a:xfrm>
            <a:off x="57072" y="678738"/>
            <a:ext cx="3411842" cy="2539157"/>
          </a:xfrm>
          <a:prstGeom prst="rect">
            <a:avLst/>
          </a:prstGeom>
          <a:ln w="3175">
            <a:solidFill>
              <a:schemeClr val="tx1"/>
            </a:solidFill>
          </a:ln>
        </p:spPr>
        <p:txBody>
          <a:bodyPr wrap="square">
            <a:spAutoFit/>
          </a:bodyPr>
          <a:lstStyle/>
          <a:p>
            <a:pPr algn="l"/>
            <a:r>
              <a:rPr lang="zh-CN" altLang="en-US" sz="1500" b="0" dirty="0">
                <a:latin typeface="微软雅黑" pitchFamily="34" charset="-122"/>
                <a:ea typeface="微软雅黑" pitchFamily="34" charset="-122"/>
              </a:rPr>
              <a:t>解</a:t>
            </a:r>
            <a:r>
              <a:rPr lang="zh-CN" altLang="en-US" sz="1500" b="0" dirty="0" smtClean="0">
                <a:latin typeface="微软雅黑" pitchFamily="34" charset="-122"/>
                <a:ea typeface="微软雅黑" pitchFamily="34" charset="-122"/>
              </a:rPr>
              <a:t>析方法：</a:t>
            </a:r>
            <a:endParaRPr lang="en-US" altLang="zh-CN" sz="1500" b="0" dirty="0" smtClean="0">
              <a:latin typeface="微软雅黑" pitchFamily="34" charset="-122"/>
              <a:ea typeface="微软雅黑" pitchFamily="34" charset="-122"/>
            </a:endParaRPr>
          </a:p>
          <a:p>
            <a:pPr marL="285750" indent="-285750" algn="l">
              <a:buClr>
                <a:srgbClr val="0070C0"/>
              </a:buClr>
              <a:buFont typeface="Wingdings" pitchFamily="2" charset="2"/>
              <a:buChar char="n"/>
            </a:pPr>
            <a:r>
              <a:rPr lang="zh-CN" altLang="en-US" sz="1500" b="0" dirty="0" smtClean="0">
                <a:latin typeface="微软雅黑" pitchFamily="34" charset="-122"/>
                <a:ea typeface="微软雅黑" pitchFamily="34" charset="-122"/>
              </a:rPr>
              <a:t>根据</a:t>
            </a:r>
            <a:r>
              <a:rPr lang="en-US" altLang="zh-CN" sz="1500" b="0" dirty="0" smtClean="0">
                <a:latin typeface="微软雅黑" pitchFamily="34" charset="-122"/>
                <a:ea typeface="微软雅黑" pitchFamily="34" charset="-122"/>
              </a:rPr>
              <a:t>SQL</a:t>
            </a:r>
            <a:r>
              <a:rPr lang="zh-CN" altLang="en-US" sz="1500" b="0" dirty="0" smtClean="0">
                <a:latin typeface="微软雅黑" pitchFamily="34" charset="-122"/>
                <a:ea typeface="微软雅黑" pitchFamily="34" charset="-122"/>
              </a:rPr>
              <a:t>语句的第一个关键字，判定该</a:t>
            </a:r>
            <a:r>
              <a:rPr lang="en-US" altLang="zh-CN" sz="1500" b="0" dirty="0" smtClean="0">
                <a:latin typeface="微软雅黑" pitchFamily="34" charset="-122"/>
                <a:ea typeface="微软雅黑" pitchFamily="34" charset="-122"/>
              </a:rPr>
              <a:t>SQL</a:t>
            </a:r>
            <a:r>
              <a:rPr lang="zh-CN" altLang="en-US" sz="1500" b="0" dirty="0" smtClean="0">
                <a:latin typeface="微软雅黑" pitchFamily="34" charset="-122"/>
                <a:ea typeface="微软雅黑" pitchFamily="34" charset="-122"/>
              </a:rPr>
              <a:t>语句的类型（</a:t>
            </a:r>
            <a:r>
              <a:rPr lang="en-US" altLang="zh-CN" sz="1500" b="0" dirty="0" smtClean="0">
                <a:latin typeface="微软雅黑" pitchFamily="34" charset="-122"/>
                <a:ea typeface="微软雅黑" pitchFamily="34" charset="-122"/>
              </a:rPr>
              <a:t>SELECT</a:t>
            </a:r>
            <a:r>
              <a:rPr lang="zh-CN" altLang="en-US" sz="1500" b="0" dirty="0" smtClean="0">
                <a:latin typeface="微软雅黑" pitchFamily="34" charset="-122"/>
                <a:ea typeface="微软雅黑" pitchFamily="34" charset="-122"/>
              </a:rPr>
              <a:t>、</a:t>
            </a:r>
            <a:r>
              <a:rPr lang="en-US" altLang="zh-CN" sz="1500" b="0" dirty="0" smtClean="0">
                <a:latin typeface="微软雅黑" pitchFamily="34" charset="-122"/>
                <a:ea typeface="微软雅黑" pitchFamily="34" charset="-122"/>
              </a:rPr>
              <a:t>INSERT</a:t>
            </a:r>
            <a:r>
              <a:rPr lang="zh-CN" altLang="en-US" sz="1500" b="0" dirty="0" smtClean="0">
                <a:latin typeface="微软雅黑" pitchFamily="34" charset="-122"/>
                <a:ea typeface="微软雅黑" pitchFamily="34" charset="-122"/>
              </a:rPr>
              <a:t>、</a:t>
            </a:r>
            <a:r>
              <a:rPr lang="en-US" altLang="zh-CN" sz="1500" b="0" dirty="0" smtClean="0">
                <a:latin typeface="微软雅黑" pitchFamily="34" charset="-122"/>
                <a:ea typeface="微软雅黑" pitchFamily="34" charset="-122"/>
              </a:rPr>
              <a:t>UPDATE</a:t>
            </a:r>
            <a:r>
              <a:rPr lang="zh-CN" altLang="en-US" sz="1500" b="0" dirty="0" smtClean="0">
                <a:latin typeface="微软雅黑" pitchFamily="34" charset="-122"/>
                <a:ea typeface="微软雅黑" pitchFamily="34" charset="-122"/>
              </a:rPr>
              <a:t>、</a:t>
            </a:r>
            <a:r>
              <a:rPr lang="en-US" altLang="zh-CN" sz="1500" b="0" dirty="0" smtClean="0">
                <a:latin typeface="微软雅黑" pitchFamily="34" charset="-122"/>
                <a:ea typeface="微软雅黑" pitchFamily="34" charset="-122"/>
              </a:rPr>
              <a:t>DELETE</a:t>
            </a:r>
            <a:r>
              <a:rPr lang="zh-CN" altLang="en-US" sz="1500" b="0" dirty="0" smtClean="0">
                <a:latin typeface="微软雅黑" pitchFamily="34" charset="-122"/>
                <a:ea typeface="微软雅黑" pitchFamily="34" charset="-122"/>
              </a:rPr>
              <a:t>等）；</a:t>
            </a:r>
            <a:endParaRPr lang="en-US" altLang="zh-CN" sz="1500" b="0" dirty="0" smtClean="0">
              <a:latin typeface="微软雅黑" pitchFamily="34" charset="-122"/>
              <a:ea typeface="微软雅黑" pitchFamily="34" charset="-122"/>
            </a:endParaRPr>
          </a:p>
          <a:p>
            <a:pPr marL="285750" indent="-285750" algn="l">
              <a:buClr>
                <a:srgbClr val="0070C0"/>
              </a:buClr>
              <a:buFont typeface="Wingdings" pitchFamily="2" charset="2"/>
              <a:buChar char="n"/>
            </a:pPr>
            <a:r>
              <a:rPr lang="zh-CN" altLang="en-US" sz="1500" b="0" dirty="0" smtClean="0">
                <a:latin typeface="微软雅黑" pitchFamily="34" charset="-122"/>
                <a:ea typeface="微软雅黑" pitchFamily="34" charset="-122"/>
              </a:rPr>
              <a:t>然后调用对应的解析器，顺序扫描</a:t>
            </a:r>
            <a:r>
              <a:rPr lang="en-US" altLang="zh-CN" sz="1500" b="0" dirty="0" smtClean="0">
                <a:latin typeface="微软雅黑" pitchFamily="34" charset="-122"/>
                <a:ea typeface="微软雅黑" pitchFamily="34" charset="-122"/>
              </a:rPr>
              <a:t>SQL</a:t>
            </a:r>
            <a:r>
              <a:rPr lang="zh-CN" altLang="en-US" sz="1500" b="0" dirty="0" smtClean="0">
                <a:latin typeface="微软雅黑" pitchFamily="34" charset="-122"/>
                <a:ea typeface="微软雅黑" pitchFamily="34" charset="-122"/>
              </a:rPr>
              <a:t>语句，按照</a:t>
            </a:r>
            <a:r>
              <a:rPr lang="zh-CN" altLang="en-US" sz="1500" b="0" dirty="0">
                <a:latin typeface="微软雅黑" pitchFamily="34" charset="-122"/>
                <a:ea typeface="微软雅黑" pitchFamily="34" charset="-122"/>
              </a:rPr>
              <a:t>每</a:t>
            </a:r>
            <a:r>
              <a:rPr lang="zh-CN" altLang="en-US" sz="1500" b="0" dirty="0" smtClean="0">
                <a:latin typeface="微软雅黑" pitchFamily="34" charset="-122"/>
                <a:ea typeface="微软雅黑" pitchFamily="34" charset="-122"/>
              </a:rPr>
              <a:t>种</a:t>
            </a:r>
            <a:r>
              <a:rPr lang="en-US" altLang="zh-CN" sz="1500" b="0" dirty="0" smtClean="0">
                <a:latin typeface="微软雅黑" pitchFamily="34" charset="-122"/>
                <a:ea typeface="微软雅黑" pitchFamily="34" charset="-122"/>
              </a:rPr>
              <a:t>SQL</a:t>
            </a:r>
            <a:r>
              <a:rPr lang="zh-CN" altLang="en-US" sz="1500" b="0" dirty="0" smtClean="0">
                <a:latin typeface="微软雅黑" pitchFamily="34" charset="-122"/>
                <a:ea typeface="微软雅黑" pitchFamily="34" charset="-122"/>
              </a:rPr>
              <a:t>的句式识别其中的表达式和关键字；</a:t>
            </a:r>
            <a:endParaRPr lang="en-US" altLang="zh-CN" sz="1500" b="0" dirty="0" smtClean="0">
              <a:latin typeface="微软雅黑" pitchFamily="34" charset="-122"/>
              <a:ea typeface="微软雅黑" pitchFamily="34" charset="-122"/>
            </a:endParaRPr>
          </a:p>
          <a:p>
            <a:pPr marL="285750" indent="-285750" algn="l">
              <a:buClr>
                <a:srgbClr val="0070C0"/>
              </a:buClr>
              <a:buFont typeface="Wingdings" pitchFamily="2" charset="2"/>
              <a:buChar char="n"/>
            </a:pPr>
            <a:r>
              <a:rPr lang="zh-CN" altLang="en-US" sz="1500" b="0" dirty="0" smtClean="0">
                <a:latin typeface="微软雅黑" pitchFamily="34" charset="-122"/>
                <a:ea typeface="微软雅黑" pitchFamily="34" charset="-122"/>
              </a:rPr>
              <a:t>将解析的结果保存为一个</a:t>
            </a:r>
            <a:r>
              <a:rPr lang="en-US" altLang="zh-CN" sz="1500" b="0" dirty="0" smtClean="0">
                <a:latin typeface="微软雅黑" pitchFamily="34" charset="-122"/>
                <a:ea typeface="微软雅黑" pitchFamily="34" charset="-122"/>
              </a:rPr>
              <a:t>JAVA</a:t>
            </a:r>
            <a:r>
              <a:rPr lang="zh-CN" altLang="en-US" sz="1500" b="0" dirty="0" smtClean="0">
                <a:latin typeface="微软雅黑" pitchFamily="34" charset="-122"/>
                <a:ea typeface="微软雅黑" pitchFamily="34" charset="-122"/>
              </a:rPr>
              <a:t>对象；</a:t>
            </a:r>
            <a:endParaRPr lang="en-US" altLang="zh-CN" sz="1500" b="0" dirty="0">
              <a:latin typeface="微软雅黑" pitchFamily="34" charset="-122"/>
              <a:ea typeface="微软雅黑" pitchFamily="34" charset="-122"/>
            </a:endParaRPr>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474932778"/>
              </p:ext>
            </p:extLst>
          </p:nvPr>
        </p:nvGraphicFramePr>
        <p:xfrm>
          <a:off x="6749143" y="694144"/>
          <a:ext cx="2190750" cy="2800350"/>
        </p:xfrm>
        <a:graphic>
          <a:graphicData uri="http://schemas.openxmlformats.org/presentationml/2006/ole">
            <mc:AlternateContent xmlns:mc="http://schemas.openxmlformats.org/markup-compatibility/2006">
              <mc:Choice xmlns:v="urn:schemas-microsoft-com:vml" Requires="v">
                <p:oleObj spid="_x0000_s14056" name="Visio" r:id="rId6" imgW="2548512" imgH="3160652" progId="Visio.Drawing.11">
                  <p:embed/>
                </p:oleObj>
              </mc:Choice>
              <mc:Fallback>
                <p:oleObj name="Visio" r:id="rId6" imgW="2548512" imgH="3160652" progId="Visio.Drawing.11">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9143" y="694144"/>
                        <a:ext cx="2190750" cy="2800350"/>
                      </a:xfrm>
                      <a:prstGeom prst="rect">
                        <a:avLst/>
                      </a:prstGeom>
                      <a:solidFill>
                        <a:srgbClr val="00B0F0"/>
                      </a:solidFill>
                      <a:ln w="3175">
                        <a:solidFill>
                          <a:schemeClr val="tx1"/>
                        </a:solidFill>
                      </a:ln>
                    </p:spPr>
                  </p:pic>
                </p:oleObj>
              </mc:Fallback>
            </mc:AlternateContent>
          </a:graphicData>
        </a:graphic>
      </p:graphicFrame>
      <p:sp>
        <p:nvSpPr>
          <p:cNvPr id="8" name="矩形 7"/>
          <p:cNvSpPr/>
          <p:nvPr/>
        </p:nvSpPr>
        <p:spPr bwMode="auto">
          <a:xfrm>
            <a:off x="3686630" y="607060"/>
            <a:ext cx="812800" cy="205741"/>
          </a:xfrm>
          <a:prstGeom prst="rect">
            <a:avLst/>
          </a:prstGeom>
          <a:solidFill>
            <a:srgbClr val="FFCC66"/>
          </a:solidFill>
          <a:ln w="31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r>
              <a:rPr kumimoji="0" lang="en-US" altLang="zh-CN" sz="1000" b="1" i="0" u="none" strike="noStrike" cap="none" normalizeH="0" baseline="0" dirty="0" smtClean="0">
                <a:ln>
                  <a:noFill/>
                </a:ln>
                <a:solidFill>
                  <a:schemeClr val="tx1"/>
                </a:solidFill>
                <a:effectLst/>
                <a:latin typeface="Arial" charset="0"/>
              </a:rPr>
              <a:t>SELECT</a:t>
            </a:r>
            <a:endParaRPr kumimoji="0" lang="zh-CN" altLang="en-US" sz="1000" b="1" i="0" u="none" strike="noStrike" cap="none" normalizeH="0" baseline="0" dirty="0" smtClean="0">
              <a:ln>
                <a:noFill/>
              </a:ln>
              <a:solidFill>
                <a:schemeClr val="tx1"/>
              </a:solidFill>
              <a:effectLst/>
              <a:latin typeface="Arial" charset="0"/>
            </a:endParaRPr>
          </a:p>
        </p:txBody>
      </p:sp>
      <p:sp>
        <p:nvSpPr>
          <p:cNvPr id="15" name="矩形 14"/>
          <p:cNvSpPr/>
          <p:nvPr/>
        </p:nvSpPr>
        <p:spPr bwMode="auto">
          <a:xfrm>
            <a:off x="6872514" y="607060"/>
            <a:ext cx="812800" cy="205741"/>
          </a:xfrm>
          <a:prstGeom prst="rect">
            <a:avLst/>
          </a:prstGeom>
          <a:solidFill>
            <a:srgbClr val="FFCC66"/>
          </a:solidFill>
          <a:ln w="31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r>
              <a:rPr kumimoji="0" lang="en-US" altLang="zh-CN" sz="1000" b="1" i="0" u="none" strike="noStrike" cap="none" normalizeH="0" baseline="0" dirty="0" smtClean="0">
                <a:ln>
                  <a:noFill/>
                </a:ln>
                <a:solidFill>
                  <a:schemeClr val="tx1"/>
                </a:solidFill>
                <a:effectLst/>
                <a:latin typeface="Arial" charset="0"/>
              </a:rPr>
              <a:t>INSERT</a:t>
            </a:r>
            <a:endParaRPr kumimoji="0" lang="zh-CN" altLang="en-US" sz="1000" b="1" i="0" u="none" strike="noStrike" cap="none" normalizeH="0" baseline="0" dirty="0" smtClean="0">
              <a:ln>
                <a:noFill/>
              </a:ln>
              <a:solidFill>
                <a:schemeClr val="tx1"/>
              </a:solidFill>
              <a:effectLst/>
              <a:latin typeface="Arial" charset="0"/>
            </a:endParaRPr>
          </a:p>
        </p:txBody>
      </p:sp>
      <p:sp>
        <p:nvSpPr>
          <p:cNvPr id="14" name="矩形 13"/>
          <p:cNvSpPr/>
          <p:nvPr/>
        </p:nvSpPr>
        <p:spPr>
          <a:xfrm>
            <a:off x="57073" y="3711473"/>
            <a:ext cx="3411842" cy="2117503"/>
          </a:xfrm>
          <a:prstGeom prst="rect">
            <a:avLst/>
          </a:prstGeom>
          <a:solidFill>
            <a:srgbClr val="FFCC66"/>
          </a:solidFill>
          <a:ln w="3175">
            <a:solidFill>
              <a:schemeClr val="tx1"/>
            </a:solidFill>
          </a:ln>
        </p:spPr>
        <p:txBody>
          <a:bodyPr wrap="square">
            <a:spAutoFit/>
          </a:bodyPr>
          <a:lstStyle/>
          <a:p>
            <a:pPr algn="l"/>
            <a:r>
              <a:rPr lang="en-US" altLang="zh-CN" sz="1400" b="0" dirty="0"/>
              <a:t>SELECT DISTINCT &lt;select list&gt;</a:t>
            </a:r>
          </a:p>
          <a:p>
            <a:pPr algn="l"/>
            <a:r>
              <a:rPr lang="en-US" altLang="zh-CN" sz="1400" b="0" dirty="0"/>
              <a:t>FROM &lt;table name&gt;</a:t>
            </a:r>
          </a:p>
          <a:p>
            <a:pPr algn="l"/>
            <a:r>
              <a:rPr lang="en-US" altLang="zh-CN" sz="1400" b="0" dirty="0"/>
              <a:t>WHERE &lt;condition&gt;</a:t>
            </a:r>
          </a:p>
          <a:p>
            <a:pPr algn="l"/>
            <a:r>
              <a:rPr lang="en-US" altLang="zh-CN" sz="1400" b="0" dirty="0"/>
              <a:t>GROUP BY &lt;group by list&gt;</a:t>
            </a:r>
          </a:p>
          <a:p>
            <a:pPr algn="l"/>
            <a:r>
              <a:rPr lang="en-US" altLang="zh-CN" sz="1400" b="0" dirty="0"/>
              <a:t>HAVING &lt;having condition&gt;</a:t>
            </a:r>
          </a:p>
          <a:p>
            <a:pPr algn="l"/>
            <a:r>
              <a:rPr lang="en-US" altLang="zh-CN" sz="1400" b="0" dirty="0"/>
              <a:t>ORDER BY &lt;order by list&gt;</a:t>
            </a:r>
          </a:p>
          <a:p>
            <a:pPr algn="l"/>
            <a:r>
              <a:rPr lang="en-US" altLang="zh-CN" sz="1400" b="0" dirty="0"/>
              <a:t>LIMIT </a:t>
            </a:r>
            <a:r>
              <a:rPr lang="en-US" altLang="zh-CN" sz="1400" b="0" dirty="0" err="1"/>
              <a:t>m,n</a:t>
            </a:r>
            <a:endParaRPr lang="en-US" altLang="zh-CN" sz="1400" b="0" dirty="0"/>
          </a:p>
          <a:p>
            <a:pPr algn="l"/>
            <a:r>
              <a:rPr lang="en-US" altLang="zh-CN" sz="1400" b="0" dirty="0"/>
              <a:t>FOR UPDATE</a:t>
            </a:r>
            <a:endParaRPr lang="zh-CN" altLang="en-US" sz="1400" b="0" dirty="0"/>
          </a:p>
        </p:txBody>
      </p:sp>
      <p:cxnSp>
        <p:nvCxnSpPr>
          <p:cNvPr id="17" name="直接箭头连接符 16"/>
          <p:cNvCxnSpPr/>
          <p:nvPr/>
        </p:nvCxnSpPr>
        <p:spPr bwMode="auto">
          <a:xfrm flipV="1">
            <a:off x="3179298" y="3319975"/>
            <a:ext cx="618979" cy="550468"/>
          </a:xfrm>
          <a:prstGeom prst="straightConnector1">
            <a:avLst/>
          </a:prstGeom>
          <a:noFill/>
          <a:ln w="28575" cap="flat" cmpd="sng" algn="ctr">
            <a:solidFill>
              <a:srgbClr val="00B050"/>
            </a:solidFill>
            <a:prstDash val="solid"/>
            <a:round/>
            <a:headEnd type="none" w="sm" len="sm"/>
            <a:tailEnd type="arrow"/>
          </a:ln>
          <a:effectLst/>
        </p:spPr>
      </p:cxnSp>
      <p:sp>
        <p:nvSpPr>
          <p:cNvPr id="20" name="矩形 19"/>
          <p:cNvSpPr/>
          <p:nvPr/>
        </p:nvSpPr>
        <p:spPr>
          <a:xfrm>
            <a:off x="6618513" y="4177972"/>
            <a:ext cx="2409371" cy="997196"/>
          </a:xfrm>
          <a:prstGeom prst="rect">
            <a:avLst/>
          </a:prstGeom>
          <a:solidFill>
            <a:srgbClr val="00B0F0"/>
          </a:solidFill>
          <a:ln w="3175">
            <a:solidFill>
              <a:schemeClr val="tx1"/>
            </a:solidFill>
          </a:ln>
        </p:spPr>
        <p:txBody>
          <a:bodyPr wrap="square">
            <a:spAutoFit/>
          </a:bodyPr>
          <a:lstStyle/>
          <a:p>
            <a:pPr algn="l"/>
            <a:r>
              <a:rPr lang="en-US" altLang="zh-CN" sz="1400" b="0" dirty="0"/>
              <a:t>INSERT INTO </a:t>
            </a:r>
            <a:r>
              <a:rPr lang="en-US" altLang="zh-CN" sz="1400" b="0" dirty="0" err="1"/>
              <a:t>table_name</a:t>
            </a:r>
            <a:r>
              <a:rPr lang="en-US" altLang="zh-CN" sz="1400" b="0" dirty="0"/>
              <a:t> &lt;</a:t>
            </a:r>
            <a:r>
              <a:rPr lang="en-US" altLang="zh-CN" sz="1400" b="0" dirty="0" err="1"/>
              <a:t>col_name</a:t>
            </a:r>
            <a:r>
              <a:rPr lang="en-US" altLang="zh-CN" sz="1400" b="0" dirty="0"/>
              <a:t>,...&gt;  </a:t>
            </a:r>
          </a:p>
          <a:p>
            <a:pPr algn="l"/>
            <a:r>
              <a:rPr lang="en-US" altLang="zh-CN" sz="1400" b="0" dirty="0"/>
              <a:t>VALUES (expression,...),(...),...</a:t>
            </a:r>
            <a:endParaRPr lang="zh-CN" altLang="en-US" sz="1400" b="0" dirty="0"/>
          </a:p>
        </p:txBody>
      </p:sp>
      <p:cxnSp>
        <p:nvCxnSpPr>
          <p:cNvPr id="21" name="直接箭头连接符 20"/>
          <p:cNvCxnSpPr/>
          <p:nvPr/>
        </p:nvCxnSpPr>
        <p:spPr bwMode="auto">
          <a:xfrm flipV="1">
            <a:off x="7814376" y="3605117"/>
            <a:ext cx="0" cy="530651"/>
          </a:xfrm>
          <a:prstGeom prst="straightConnector1">
            <a:avLst/>
          </a:prstGeom>
          <a:noFill/>
          <a:ln w="28575" cap="flat" cmpd="sng" algn="ctr">
            <a:solidFill>
              <a:schemeClr val="accent2">
                <a:lumMod val="75000"/>
              </a:schemeClr>
            </a:solidFill>
            <a:prstDash val="solid"/>
            <a:round/>
            <a:headEnd type="none" w="sm" len="sm"/>
            <a:tailEnd type="arrow"/>
          </a:ln>
          <a:effectLst/>
        </p:spPr>
      </p:cxnSp>
    </p:spTree>
    <p:extLst>
      <p:ext uri="{BB962C8B-B14F-4D97-AF65-F5344CB8AC3E}">
        <p14:creationId xmlns:p14="http://schemas.microsoft.com/office/powerpoint/2010/main" val="217702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5" grpId="0" animBg="1"/>
      <p:bldP spid="14"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SQL</a:t>
            </a:r>
            <a:r>
              <a:rPr lang="zh-CN" altLang="en-US" sz="2000" dirty="0" smtClean="0">
                <a:solidFill>
                  <a:srgbClr val="0070C0"/>
                </a:solidFill>
                <a:latin typeface="微软雅黑" pitchFamily="34" charset="-122"/>
                <a:ea typeface="微软雅黑" pitchFamily="34" charset="-122"/>
              </a:rPr>
              <a:t>语句优化</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57071" y="791282"/>
            <a:ext cx="8956300" cy="1040285"/>
          </a:xfrm>
          <a:prstGeom prst="rect">
            <a:avLst/>
          </a:prstGeom>
          <a:solidFill>
            <a:srgbClr val="CCECFF"/>
          </a:solidFill>
          <a:ln w="3175">
            <a:solidFill>
              <a:schemeClr val="tx1"/>
            </a:solidFill>
          </a:ln>
        </p:spPr>
        <p:txBody>
          <a:bodyPr wrap="square">
            <a:spAutoFit/>
          </a:bodyPr>
          <a:lstStyle/>
          <a:p>
            <a:pPr marL="285750" indent="-285750" algn="l">
              <a:buClr>
                <a:srgbClr val="00B0F0"/>
              </a:buClr>
              <a:buFont typeface="Wingdings" pitchFamily="2" charset="2"/>
              <a:buChar char="l"/>
            </a:pPr>
            <a:r>
              <a:rPr lang="en-US" altLang="zh-CN" sz="1400" b="0" dirty="0" smtClean="0">
                <a:latin typeface="Courier New" pitchFamily="49" charset="0"/>
                <a:ea typeface="微软雅黑" pitchFamily="34" charset="-122"/>
                <a:cs typeface="Courier New" pitchFamily="49" charset="0"/>
              </a:rPr>
              <a:t>“*”</a:t>
            </a:r>
            <a:r>
              <a:rPr lang="zh-CN" altLang="en-US" sz="1400" b="0" dirty="0" smtClean="0">
                <a:latin typeface="Courier New" pitchFamily="49" charset="0"/>
                <a:ea typeface="微软雅黑" pitchFamily="34" charset="-122"/>
                <a:cs typeface="Courier New" pitchFamily="49" charset="0"/>
              </a:rPr>
              <a:t>号替换</a:t>
            </a:r>
            <a:endParaRPr lang="en-US" altLang="zh-CN" sz="1400" b="0" dirty="0">
              <a:latin typeface="Courier New" pitchFamily="49" charset="0"/>
              <a:ea typeface="微软雅黑" pitchFamily="34" charset="-122"/>
              <a:cs typeface="Courier New" pitchFamily="49" charset="0"/>
            </a:endParaRPr>
          </a:p>
          <a:p>
            <a:pPr algn="l"/>
            <a:r>
              <a:rPr lang="zh-CN" altLang="en-US" sz="1400" b="0" dirty="0" smtClean="0">
                <a:latin typeface="Courier New" pitchFamily="49" charset="0"/>
                <a:ea typeface="微软雅黑" pitchFamily="34" charset="-122"/>
                <a:cs typeface="Courier New" pitchFamily="49" charset="0"/>
              </a:rPr>
              <a:t>原语句：</a:t>
            </a:r>
            <a:r>
              <a:rPr lang="en-US" altLang="zh-CN" sz="1400" b="0" dirty="0">
                <a:latin typeface="Courier New" pitchFamily="49" charset="0"/>
                <a:cs typeface="Courier New" pitchFamily="49" charset="0"/>
              </a:rPr>
              <a:t>select </a:t>
            </a:r>
            <a:r>
              <a:rPr lang="en-US" altLang="zh-CN" sz="1400" b="0" dirty="0">
                <a:solidFill>
                  <a:srgbClr val="FF0000"/>
                </a:solidFill>
                <a:latin typeface="Courier New" pitchFamily="49" charset="0"/>
                <a:cs typeface="Courier New" pitchFamily="49" charset="0"/>
              </a:rPr>
              <a:t>*</a:t>
            </a:r>
            <a:r>
              <a:rPr lang="en-US" altLang="zh-CN" sz="1400" b="0" dirty="0">
                <a:latin typeface="Courier New" pitchFamily="49" charset="0"/>
                <a:cs typeface="Courier New" pitchFamily="49" charset="0"/>
              </a:rPr>
              <a:t> from master where </a:t>
            </a:r>
            <a:r>
              <a:rPr lang="en-US" altLang="zh-CN" sz="1400" b="0" dirty="0" err="1" smtClean="0">
                <a:latin typeface="Courier New" pitchFamily="49" charset="0"/>
                <a:cs typeface="Courier New" pitchFamily="49" charset="0"/>
              </a:rPr>
              <a:t>pk</a:t>
            </a:r>
            <a:r>
              <a:rPr lang="en-US" altLang="zh-CN" sz="1400" b="0" dirty="0" smtClean="0">
                <a:latin typeface="Courier New" pitchFamily="49" charset="0"/>
                <a:cs typeface="Courier New" pitchFamily="49" charset="0"/>
              </a:rPr>
              <a:t> = 100</a:t>
            </a:r>
          </a:p>
          <a:p>
            <a:pPr algn="l"/>
            <a:r>
              <a:rPr lang="zh-CN" altLang="en-US" sz="1400" b="0" dirty="0">
                <a:latin typeface="Courier New" pitchFamily="49" charset="0"/>
                <a:cs typeface="Courier New" pitchFamily="49" charset="0"/>
              </a:rPr>
              <a:t>最</a:t>
            </a:r>
            <a:r>
              <a:rPr lang="zh-CN" altLang="en-US" sz="1400" b="0" dirty="0" smtClean="0">
                <a:latin typeface="Courier New" pitchFamily="49" charset="0"/>
                <a:cs typeface="Courier New" pitchFamily="49" charset="0"/>
              </a:rPr>
              <a:t>终语句：</a:t>
            </a:r>
            <a:r>
              <a:rPr lang="en-US" altLang="zh-CN" sz="1400" b="0" dirty="0" smtClean="0">
                <a:latin typeface="Courier New" pitchFamily="49" charset="0"/>
                <a:cs typeface="Courier New" pitchFamily="49" charset="0"/>
              </a:rPr>
              <a:t>select </a:t>
            </a:r>
            <a:r>
              <a:rPr lang="en-US" altLang="zh-CN" sz="1400" b="0" dirty="0">
                <a:latin typeface="Courier New" pitchFamily="49" charset="0"/>
                <a:cs typeface="Courier New" pitchFamily="49" charset="0"/>
              </a:rPr>
              <a:t>MASTER.PK,MASTER.CREATIONDATE from master_1 MASTER where (MASTER.PK = </a:t>
            </a:r>
            <a:r>
              <a:rPr lang="en-US" altLang="zh-CN" sz="1400" b="0" dirty="0" smtClean="0">
                <a:latin typeface="Courier New" pitchFamily="49" charset="0"/>
                <a:cs typeface="Courier New" pitchFamily="49" charset="0"/>
              </a:rPr>
              <a:t>?)</a:t>
            </a:r>
            <a:endParaRPr lang="en-US" altLang="zh-CN" sz="1400" b="0" dirty="0" smtClean="0">
              <a:latin typeface="Courier New" pitchFamily="49" charset="0"/>
              <a:ea typeface="微软雅黑" pitchFamily="34" charset="-122"/>
              <a:cs typeface="Courier New" pitchFamily="49" charset="0"/>
            </a:endParaRPr>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61695" y="2452110"/>
            <a:ext cx="8956300" cy="1600438"/>
          </a:xfrm>
          <a:prstGeom prst="rect">
            <a:avLst/>
          </a:prstGeom>
          <a:solidFill>
            <a:srgbClr val="FFCC66"/>
          </a:solidFill>
          <a:ln w="3175">
            <a:solidFill>
              <a:schemeClr val="tx1"/>
            </a:solidFill>
          </a:ln>
        </p:spPr>
        <p:txBody>
          <a:bodyPr wrap="square">
            <a:spAutoFit/>
          </a:bodyPr>
          <a:lstStyle/>
          <a:p>
            <a:pPr marL="285750" indent="-285750" algn="l">
              <a:buClr>
                <a:srgbClr val="00B0F0"/>
              </a:buClr>
              <a:buFont typeface="Wingdings" pitchFamily="2" charset="2"/>
              <a:buChar char="l"/>
            </a:pPr>
            <a:r>
              <a:rPr lang="zh-CN" altLang="en-US" sz="1400" b="0" dirty="0" smtClean="0">
                <a:latin typeface="Courier New" pitchFamily="49" charset="0"/>
                <a:ea typeface="微软雅黑" pitchFamily="34" charset="-122"/>
                <a:cs typeface="Courier New" pitchFamily="49" charset="0"/>
              </a:rPr>
              <a:t>判</a:t>
            </a:r>
            <a:r>
              <a:rPr lang="zh-CN" altLang="en-US" sz="1400" b="0" dirty="0">
                <a:latin typeface="Courier New" pitchFamily="49" charset="0"/>
                <a:ea typeface="微软雅黑" pitchFamily="34" charset="-122"/>
                <a:cs typeface="Courier New" pitchFamily="49" charset="0"/>
              </a:rPr>
              <a:t>断永真</a:t>
            </a:r>
            <a:r>
              <a:rPr lang="en-US" altLang="zh-CN" sz="1400" b="0" dirty="0">
                <a:latin typeface="Courier New" pitchFamily="49" charset="0"/>
                <a:ea typeface="微软雅黑" pitchFamily="34" charset="-122"/>
                <a:cs typeface="Courier New" pitchFamily="49" charset="0"/>
              </a:rPr>
              <a:t>/</a:t>
            </a:r>
            <a:r>
              <a:rPr lang="zh-CN" altLang="en-US" sz="1400" b="0" dirty="0">
                <a:latin typeface="Courier New" pitchFamily="49" charset="0"/>
                <a:ea typeface="微软雅黑" pitchFamily="34" charset="-122"/>
                <a:cs typeface="Courier New" pitchFamily="49" charset="0"/>
              </a:rPr>
              <a:t>永假式</a:t>
            </a:r>
            <a:r>
              <a:rPr lang="en-US" altLang="zh-CN" sz="1400" b="0" dirty="0">
                <a:latin typeface="Courier New" pitchFamily="49" charset="0"/>
                <a:ea typeface="微软雅黑" pitchFamily="34" charset="-122"/>
                <a:cs typeface="Courier New" pitchFamily="49" charset="0"/>
              </a:rPr>
              <a:t>,</a:t>
            </a:r>
            <a:r>
              <a:rPr lang="zh-CN" altLang="en-US" sz="1400" b="0" dirty="0">
                <a:latin typeface="Courier New" pitchFamily="49" charset="0"/>
                <a:ea typeface="微软雅黑" pitchFamily="34" charset="-122"/>
                <a:cs typeface="Courier New" pitchFamily="49" charset="0"/>
              </a:rPr>
              <a:t>短化路径</a:t>
            </a:r>
          </a:p>
          <a:p>
            <a:pPr algn="l"/>
            <a:r>
              <a:rPr lang="zh-CN" altLang="en-US" sz="1400" b="0" dirty="0">
                <a:latin typeface="Courier New" pitchFamily="49" charset="0"/>
                <a:ea typeface="微软雅黑" pitchFamily="34" charset="-122"/>
                <a:cs typeface="Courier New" pitchFamily="49" charset="0"/>
              </a:rPr>
              <a:t>原语句</a:t>
            </a:r>
            <a:r>
              <a:rPr lang="zh-CN" altLang="en-US" sz="1400" b="0" dirty="0" smtClean="0">
                <a:latin typeface="Courier New" pitchFamily="49" charset="0"/>
                <a:ea typeface="微软雅黑" pitchFamily="34" charset="-122"/>
                <a:cs typeface="Courier New" pitchFamily="49" charset="0"/>
              </a:rPr>
              <a:t>：</a:t>
            </a:r>
            <a:r>
              <a:rPr lang="en-US" altLang="zh-CN" sz="1400" b="0" dirty="0">
                <a:latin typeface="Courier New" pitchFamily="49" charset="0"/>
                <a:cs typeface="Courier New" pitchFamily="49" charset="0"/>
              </a:rPr>
              <a:t>select </a:t>
            </a:r>
            <a:r>
              <a:rPr lang="en-US" altLang="zh-CN" sz="1400" b="0" dirty="0" err="1">
                <a:latin typeface="Courier New" pitchFamily="49" charset="0"/>
                <a:cs typeface="Courier New" pitchFamily="49" charset="0"/>
              </a:rPr>
              <a:t>pk</a:t>
            </a:r>
            <a:r>
              <a:rPr lang="en-US" altLang="zh-CN" sz="1400" b="0" dirty="0">
                <a:latin typeface="Courier New" pitchFamily="49" charset="0"/>
                <a:cs typeface="Courier New" pitchFamily="49" charset="0"/>
              </a:rPr>
              <a:t> from master where </a:t>
            </a:r>
            <a:r>
              <a:rPr lang="en-US" altLang="zh-CN" sz="1400" b="0" dirty="0" err="1">
                <a:latin typeface="Courier New" pitchFamily="49" charset="0"/>
                <a:cs typeface="Courier New" pitchFamily="49" charset="0"/>
              </a:rPr>
              <a:t>pk</a:t>
            </a:r>
            <a:r>
              <a:rPr lang="en-US" altLang="zh-CN" sz="1400" b="0" dirty="0">
                <a:latin typeface="Courier New" pitchFamily="49" charset="0"/>
                <a:cs typeface="Courier New" pitchFamily="49" charset="0"/>
              </a:rPr>
              <a:t>= </a:t>
            </a:r>
            <a:r>
              <a:rPr lang="en-US" altLang="zh-CN" sz="1400" b="0" dirty="0" smtClean="0">
                <a:latin typeface="Courier New" pitchFamily="49" charset="0"/>
                <a:cs typeface="Courier New" pitchFamily="49" charset="0"/>
              </a:rPr>
              <a:t>100 </a:t>
            </a:r>
            <a:r>
              <a:rPr lang="en-US" altLang="zh-CN" sz="1400" b="0" dirty="0">
                <a:solidFill>
                  <a:srgbClr val="FF0000"/>
                </a:solidFill>
                <a:latin typeface="Courier New" pitchFamily="49" charset="0"/>
                <a:cs typeface="Courier New" pitchFamily="49" charset="0"/>
              </a:rPr>
              <a:t>and 1=1</a:t>
            </a:r>
            <a:endParaRPr lang="en-US" altLang="zh-CN" sz="1400" b="0" dirty="0" smtClean="0">
              <a:solidFill>
                <a:srgbClr val="FF0000"/>
              </a:solidFill>
              <a:latin typeface="Courier New" pitchFamily="49" charset="0"/>
              <a:ea typeface="微软雅黑" pitchFamily="34" charset="-122"/>
              <a:cs typeface="Courier New" pitchFamily="49" charset="0"/>
            </a:endParaRPr>
          </a:p>
          <a:p>
            <a:pPr algn="l"/>
            <a:r>
              <a:rPr lang="zh-CN" altLang="en-US" sz="1400" b="0" dirty="0" smtClean="0">
                <a:latin typeface="Courier New" pitchFamily="49" charset="0"/>
                <a:cs typeface="Courier New" pitchFamily="49" charset="0"/>
              </a:rPr>
              <a:t>最终语句：</a:t>
            </a:r>
            <a:r>
              <a:rPr lang="en-US" altLang="zh-CN" sz="1400" b="0" dirty="0">
                <a:latin typeface="Courier New" pitchFamily="49" charset="0"/>
                <a:cs typeface="Courier New" pitchFamily="49" charset="0"/>
              </a:rPr>
              <a:t>select </a:t>
            </a:r>
            <a:r>
              <a:rPr lang="en-US" altLang="zh-CN" sz="1400" b="0" dirty="0" smtClean="0">
                <a:latin typeface="Courier New" pitchFamily="49" charset="0"/>
                <a:cs typeface="Courier New" pitchFamily="49" charset="0"/>
              </a:rPr>
              <a:t>MASTER.CREATIONDATE </a:t>
            </a:r>
            <a:r>
              <a:rPr lang="en-US" altLang="zh-CN" sz="1400" b="0" dirty="0">
                <a:latin typeface="Courier New" pitchFamily="49" charset="0"/>
                <a:cs typeface="Courier New" pitchFamily="49" charset="0"/>
              </a:rPr>
              <a:t>from master_1 MASTER where (MASTER.PK = </a:t>
            </a:r>
            <a:r>
              <a:rPr lang="en-US" altLang="zh-CN" sz="1400" b="0" dirty="0" smtClean="0">
                <a:latin typeface="Courier New" pitchFamily="49" charset="0"/>
                <a:cs typeface="Courier New" pitchFamily="49" charset="0"/>
              </a:rPr>
              <a:t>?)</a:t>
            </a:r>
          </a:p>
          <a:p>
            <a:pPr algn="l"/>
            <a:endParaRPr lang="en-US" altLang="zh-CN" sz="1400" b="0" dirty="0" smtClean="0">
              <a:latin typeface="Courier New" pitchFamily="49" charset="0"/>
              <a:ea typeface="微软雅黑" pitchFamily="34" charset="-122"/>
              <a:cs typeface="Courier New" pitchFamily="49" charset="0"/>
            </a:endParaRPr>
          </a:p>
          <a:p>
            <a:pPr algn="l"/>
            <a:r>
              <a:rPr lang="zh-CN" altLang="en-US" sz="1400" b="0" dirty="0" smtClean="0">
                <a:latin typeface="Courier New" pitchFamily="49" charset="0"/>
                <a:ea typeface="微软雅黑" pitchFamily="34" charset="-122"/>
                <a:cs typeface="Courier New" pitchFamily="49" charset="0"/>
              </a:rPr>
              <a:t>原语句：</a:t>
            </a:r>
            <a:r>
              <a:rPr lang="en-US" altLang="zh-CN" sz="1400" b="0" dirty="0" smtClean="0">
                <a:latin typeface="Courier New" pitchFamily="49" charset="0"/>
                <a:cs typeface="Courier New" pitchFamily="49" charset="0"/>
              </a:rPr>
              <a:t>select </a:t>
            </a:r>
            <a:r>
              <a:rPr lang="en-US" altLang="zh-CN" sz="1400" b="0" dirty="0" err="1" smtClean="0">
                <a:latin typeface="Courier New" pitchFamily="49" charset="0"/>
                <a:cs typeface="Courier New" pitchFamily="49" charset="0"/>
              </a:rPr>
              <a:t>pk</a:t>
            </a:r>
            <a:r>
              <a:rPr lang="en-US" altLang="zh-CN" sz="1400" b="0" dirty="0" smtClean="0">
                <a:latin typeface="Courier New" pitchFamily="49" charset="0"/>
                <a:cs typeface="Courier New" pitchFamily="49" charset="0"/>
              </a:rPr>
              <a:t> from master where </a:t>
            </a:r>
            <a:r>
              <a:rPr lang="en-US" altLang="zh-CN" sz="1400" b="0" dirty="0" err="1" smtClean="0">
                <a:latin typeface="Courier New" pitchFamily="49" charset="0"/>
                <a:cs typeface="Courier New" pitchFamily="49" charset="0"/>
              </a:rPr>
              <a:t>pk</a:t>
            </a:r>
            <a:r>
              <a:rPr lang="en-US" altLang="zh-CN" sz="1400" b="0" dirty="0" smtClean="0">
                <a:latin typeface="Courier New" pitchFamily="49" charset="0"/>
                <a:cs typeface="Courier New" pitchFamily="49" charset="0"/>
              </a:rPr>
              <a:t>= 100 </a:t>
            </a:r>
            <a:r>
              <a:rPr lang="en-US" altLang="zh-CN" sz="1400" b="0" dirty="0" smtClean="0">
                <a:solidFill>
                  <a:srgbClr val="FF0000"/>
                </a:solidFill>
                <a:latin typeface="Courier New" pitchFamily="49" charset="0"/>
                <a:cs typeface="Courier New" pitchFamily="49" charset="0"/>
              </a:rPr>
              <a:t>or 1=1</a:t>
            </a:r>
            <a:endParaRPr lang="en-US" altLang="zh-CN" sz="1400" b="0" dirty="0" smtClean="0">
              <a:solidFill>
                <a:srgbClr val="FF0000"/>
              </a:solidFill>
              <a:latin typeface="Courier New" pitchFamily="49" charset="0"/>
              <a:ea typeface="微软雅黑" pitchFamily="34" charset="-122"/>
              <a:cs typeface="Courier New" pitchFamily="49" charset="0"/>
            </a:endParaRPr>
          </a:p>
          <a:p>
            <a:pPr algn="l"/>
            <a:r>
              <a:rPr lang="zh-CN" altLang="en-US" sz="1400" b="0" dirty="0" smtClean="0">
                <a:latin typeface="Courier New" pitchFamily="49" charset="0"/>
                <a:cs typeface="Courier New" pitchFamily="49" charset="0"/>
              </a:rPr>
              <a:t>最终语句：</a:t>
            </a:r>
            <a:r>
              <a:rPr lang="en-US" altLang="zh-CN" sz="1400" b="0" dirty="0" smtClean="0">
                <a:latin typeface="Courier New" pitchFamily="49" charset="0"/>
                <a:cs typeface="Courier New" pitchFamily="49" charset="0"/>
              </a:rPr>
              <a:t>select MASTER.PK from master_1 MASTER where (?) </a:t>
            </a:r>
            <a:r>
              <a:rPr lang="zh-CN" altLang="en-US" sz="1400" b="0" dirty="0" smtClean="0">
                <a:latin typeface="Courier New" pitchFamily="49" charset="0"/>
                <a:ea typeface="微软雅黑" pitchFamily="34" charset="-122"/>
                <a:cs typeface="Courier New" pitchFamily="49" charset="0"/>
              </a:rPr>
              <a:t>（绑定变量值为：</a:t>
            </a:r>
            <a:r>
              <a:rPr lang="en-US" altLang="zh-CN" sz="1400" b="0" dirty="0" smtClean="0">
                <a:latin typeface="Courier New" pitchFamily="49" charset="0"/>
                <a:ea typeface="微软雅黑" pitchFamily="34" charset="-122"/>
                <a:cs typeface="Courier New" pitchFamily="49" charset="0"/>
              </a:rPr>
              <a:t>1</a:t>
            </a:r>
            <a:r>
              <a:rPr lang="zh-CN" altLang="en-US" sz="1400" b="0" dirty="0" smtClean="0">
                <a:latin typeface="Courier New" pitchFamily="49" charset="0"/>
                <a:ea typeface="微软雅黑" pitchFamily="34" charset="-122"/>
                <a:cs typeface="Courier New" pitchFamily="49" charset="0"/>
              </a:rPr>
              <a:t>）</a:t>
            </a:r>
            <a:endParaRPr lang="en-US" altLang="zh-CN" sz="1400" b="0" dirty="0" smtClean="0">
              <a:latin typeface="Courier New" pitchFamily="49" charset="0"/>
              <a:ea typeface="微软雅黑" pitchFamily="34" charset="-122"/>
              <a:cs typeface="Courier New" pitchFamily="49" charset="0"/>
            </a:endParaRPr>
          </a:p>
        </p:txBody>
      </p:sp>
      <p:sp>
        <p:nvSpPr>
          <p:cNvPr id="15" name="矩形 14"/>
          <p:cNvSpPr/>
          <p:nvPr/>
        </p:nvSpPr>
        <p:spPr>
          <a:xfrm>
            <a:off x="93850" y="4673091"/>
            <a:ext cx="8956300" cy="824841"/>
          </a:xfrm>
          <a:prstGeom prst="rect">
            <a:avLst/>
          </a:prstGeom>
          <a:solidFill>
            <a:srgbClr val="CCFF99"/>
          </a:solidFill>
          <a:ln w="3175">
            <a:solidFill>
              <a:schemeClr val="tx1"/>
            </a:solidFill>
          </a:ln>
        </p:spPr>
        <p:txBody>
          <a:bodyPr wrap="square">
            <a:spAutoFit/>
          </a:bodyPr>
          <a:lstStyle/>
          <a:p>
            <a:pPr marL="285750" indent="-285750" algn="l">
              <a:buClr>
                <a:srgbClr val="00B0F0"/>
              </a:buClr>
              <a:buFont typeface="Wingdings" pitchFamily="2" charset="2"/>
              <a:buChar char="l"/>
            </a:pPr>
            <a:r>
              <a:rPr lang="zh-CN" altLang="en-US" sz="1400" b="0" dirty="0" smtClean="0">
                <a:latin typeface="Courier New" pitchFamily="49" charset="0"/>
                <a:ea typeface="微软雅黑" pitchFamily="34" charset="-122"/>
                <a:cs typeface="Courier New" pitchFamily="49" charset="0"/>
              </a:rPr>
              <a:t>调整表达式的顺序</a:t>
            </a:r>
            <a:endParaRPr lang="en-US" altLang="zh-CN" sz="1400" b="0" dirty="0" smtClean="0">
              <a:latin typeface="Courier New" pitchFamily="49" charset="0"/>
              <a:ea typeface="微软雅黑" pitchFamily="34" charset="-122"/>
              <a:cs typeface="Courier New" pitchFamily="49" charset="0"/>
            </a:endParaRPr>
          </a:p>
          <a:p>
            <a:pPr algn="l"/>
            <a:r>
              <a:rPr lang="zh-CN" altLang="en-US" sz="1400" b="0" dirty="0" smtClean="0">
                <a:latin typeface="Courier New" pitchFamily="49" charset="0"/>
                <a:ea typeface="微软雅黑" pitchFamily="34" charset="-122"/>
                <a:cs typeface="Courier New" pitchFamily="49" charset="0"/>
              </a:rPr>
              <a:t>原语句： </a:t>
            </a:r>
            <a:r>
              <a:rPr lang="en-US" altLang="zh-CN" sz="1400" b="0" dirty="0" smtClean="0">
                <a:latin typeface="Courier New" pitchFamily="49" charset="0"/>
                <a:cs typeface="Courier New" pitchFamily="49" charset="0"/>
              </a:rPr>
              <a:t>select </a:t>
            </a:r>
            <a:r>
              <a:rPr lang="en-US" altLang="zh-CN" sz="1400" b="0" dirty="0" err="1" smtClean="0">
                <a:latin typeface="Courier New" pitchFamily="49" charset="0"/>
                <a:cs typeface="Courier New" pitchFamily="49" charset="0"/>
              </a:rPr>
              <a:t>creationdate</a:t>
            </a:r>
            <a:r>
              <a:rPr lang="en-US" altLang="zh-CN" sz="1400" b="0" dirty="0" smtClean="0">
                <a:latin typeface="Courier New" pitchFamily="49" charset="0"/>
                <a:cs typeface="Courier New" pitchFamily="49" charset="0"/>
              </a:rPr>
              <a:t> from master where </a:t>
            </a:r>
            <a:r>
              <a:rPr lang="en-US" altLang="zh-CN" sz="1400" b="0" dirty="0" smtClean="0">
                <a:solidFill>
                  <a:srgbClr val="FF0000"/>
                </a:solidFill>
                <a:latin typeface="Courier New" pitchFamily="49" charset="0"/>
                <a:cs typeface="Courier New" pitchFamily="49" charset="0"/>
              </a:rPr>
              <a:t>100 = </a:t>
            </a:r>
            <a:r>
              <a:rPr lang="en-US" altLang="zh-CN" sz="1400" b="0" dirty="0" err="1" smtClean="0">
                <a:solidFill>
                  <a:srgbClr val="FF0000"/>
                </a:solidFill>
                <a:latin typeface="Courier New" pitchFamily="49" charset="0"/>
                <a:cs typeface="Courier New" pitchFamily="49" charset="0"/>
              </a:rPr>
              <a:t>pk</a:t>
            </a:r>
            <a:endParaRPr lang="en-US" altLang="zh-CN" sz="1400" b="0" dirty="0" smtClean="0">
              <a:solidFill>
                <a:srgbClr val="FF0000"/>
              </a:solidFill>
              <a:latin typeface="Courier New" pitchFamily="49" charset="0"/>
              <a:cs typeface="Courier New" pitchFamily="49" charset="0"/>
            </a:endParaRPr>
          </a:p>
          <a:p>
            <a:pPr algn="l"/>
            <a:r>
              <a:rPr lang="zh-CN" altLang="en-US" sz="1400" b="0" dirty="0" smtClean="0">
                <a:latin typeface="Courier New" pitchFamily="49" charset="0"/>
                <a:cs typeface="Courier New" pitchFamily="49" charset="0"/>
              </a:rPr>
              <a:t>最终语句：</a:t>
            </a:r>
            <a:r>
              <a:rPr lang="en-US" altLang="zh-CN" sz="1400" b="0" dirty="0" smtClean="0">
                <a:latin typeface="Courier New" pitchFamily="49" charset="0"/>
                <a:cs typeface="Courier New" pitchFamily="49" charset="0"/>
              </a:rPr>
              <a:t>select MASTER.CREATIONDATE from master_1 MASTER where (MASTER.PK = ?)</a:t>
            </a:r>
            <a:endParaRPr lang="en-US" altLang="zh-CN" sz="1400" b="0" dirty="0" smtClean="0">
              <a:latin typeface="Courier New" pitchFamily="49" charset="0"/>
              <a:ea typeface="微软雅黑" pitchFamily="34" charset="-122"/>
              <a:cs typeface="Courier New" pitchFamily="49" charset="0"/>
            </a:endParaRPr>
          </a:p>
        </p:txBody>
      </p:sp>
    </p:spTree>
    <p:extLst>
      <p:ext uri="{BB962C8B-B14F-4D97-AF65-F5344CB8AC3E}">
        <p14:creationId xmlns:p14="http://schemas.microsoft.com/office/powerpoint/2010/main" val="213450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执</a:t>
            </a:r>
            <a:r>
              <a:rPr lang="zh-CN" altLang="en-US" sz="2000" dirty="0" smtClean="0">
                <a:solidFill>
                  <a:srgbClr val="0070C0"/>
                </a:solidFill>
                <a:latin typeface="微软雅黑" pitchFamily="34" charset="-122"/>
                <a:ea typeface="微软雅黑" pitchFamily="34" charset="-122"/>
              </a:rPr>
              <a:t>行计划</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4949371" y="41013"/>
            <a:ext cx="4165597" cy="6524863"/>
          </a:xfrm>
          <a:prstGeom prst="rect">
            <a:avLst/>
          </a:prstGeom>
          <a:solidFill>
            <a:schemeClr val="bg1"/>
          </a:solidFill>
          <a:ln w="3175">
            <a:solidFill>
              <a:schemeClr val="tx1"/>
            </a:solidFill>
          </a:ln>
        </p:spPr>
        <p:txBody>
          <a:bodyPr wrap="square">
            <a:spAutoFit/>
          </a:bodyPr>
          <a:lstStyle/>
          <a:p>
            <a:pPr algn="l"/>
            <a:r>
              <a:rPr lang="en-US" altLang="zh-CN" sz="1000" b="0" dirty="0" smtClean="0">
                <a:latin typeface="Courier New" pitchFamily="49" charset="0"/>
                <a:cs typeface="Courier New" pitchFamily="49" charset="0"/>
              </a:rPr>
              <a:t>Merge </a:t>
            </a:r>
            <a:r>
              <a:rPr lang="en-US" altLang="zh-CN" sz="1000" b="0" dirty="0">
                <a:latin typeface="Courier New" pitchFamily="49" charset="0"/>
                <a:cs typeface="Courier New" pitchFamily="49" charset="0"/>
              </a:rPr>
              <a:t>as MASTER</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queryConcurrency:CONCURRENT</a:t>
            </a:r>
            <a:endParaRPr lang="en-US" altLang="zh-CN" sz="1000" b="0" dirty="0">
              <a:latin typeface="Courier New" pitchFamily="49" charset="0"/>
              <a:cs typeface="Courier New" pitchFamily="49" charset="0"/>
            </a:endParaRP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subQueries</a:t>
            </a:r>
            <a:endParaRPr lang="en-US" altLang="zh-CN" sz="1000" b="0" dirty="0">
              <a:latin typeface="Courier New" pitchFamily="49" charset="0"/>
              <a:cs typeface="Courier New" pitchFamily="49" charset="0"/>
            </a:endParaRP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tableName:master_2</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keyFilter:MASTER.PK</a:t>
            </a:r>
            <a:r>
              <a:rPr lang="en-US" altLang="zh-CN" sz="1000" b="0" dirty="0">
                <a:latin typeface="Courier New" pitchFamily="49" charset="0"/>
                <a:cs typeface="Courier New" pitchFamily="49" charset="0"/>
              </a:rPr>
              <a:t> &lt; 100</a:t>
            </a: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tableName:master_1</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keyFilter:MASTER.PK</a:t>
            </a:r>
            <a:r>
              <a:rPr lang="en-US" altLang="zh-CN" sz="1000" b="0" dirty="0">
                <a:latin typeface="Courier New" pitchFamily="49" charset="0"/>
                <a:cs typeface="Courier New" pitchFamily="49" charset="0"/>
              </a:rPr>
              <a:t> &lt; 100</a:t>
            </a: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tableName:master_0</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keyFilter:MASTER.PK</a:t>
            </a:r>
            <a:r>
              <a:rPr lang="en-US" altLang="zh-CN" sz="1000" b="0" dirty="0">
                <a:latin typeface="Courier New" pitchFamily="49" charset="0"/>
                <a:cs typeface="Courier New" pitchFamily="49" charset="0"/>
              </a:rPr>
              <a:t> &lt; 100</a:t>
            </a: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tableName:master_5</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keyFilter:MASTER.PK</a:t>
            </a:r>
            <a:r>
              <a:rPr lang="en-US" altLang="zh-CN" sz="1000" b="0" dirty="0">
                <a:latin typeface="Courier New" pitchFamily="49" charset="0"/>
                <a:cs typeface="Courier New" pitchFamily="49" charset="0"/>
              </a:rPr>
              <a:t> &lt; 100</a:t>
            </a: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executeOn:sample_db_01</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tableName:master_4</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keyFilter:MASTER.PK</a:t>
            </a:r>
            <a:r>
              <a:rPr lang="en-US" altLang="zh-CN" sz="1000" b="0" dirty="0">
                <a:latin typeface="Courier New" pitchFamily="49" charset="0"/>
                <a:cs typeface="Courier New" pitchFamily="49" charset="0"/>
              </a:rPr>
              <a:t> &lt; 100</a:t>
            </a: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executeOn:sample_db_01</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tableName:master_3</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keyFilter:MASTER.PK</a:t>
            </a:r>
            <a:r>
              <a:rPr lang="en-US" altLang="zh-CN" sz="1000" b="0" dirty="0">
                <a:latin typeface="Courier New" pitchFamily="49" charset="0"/>
                <a:cs typeface="Courier New" pitchFamily="49" charset="0"/>
              </a:rPr>
              <a:t> &lt; 100</a:t>
            </a:r>
          </a:p>
          <a:p>
            <a:pPr algn="l"/>
            <a:r>
              <a:rPr lang="en-US" altLang="zh-CN" sz="1000" b="0" dirty="0">
                <a:latin typeface="Courier New" pitchFamily="49" charset="0"/>
                <a:cs typeface="Courier New" pitchFamily="49" charset="0"/>
              </a:rPr>
              <a:t>            columns:[MASTER.PK, MASTER.CREATIONDATE]</a:t>
            </a:r>
          </a:p>
          <a:p>
            <a:pPr algn="l"/>
            <a:r>
              <a:rPr lang="en-US" altLang="zh-CN" sz="1000" b="0" dirty="0">
                <a:latin typeface="Courier New" pitchFamily="49" charset="0"/>
                <a:cs typeface="Courier New" pitchFamily="49" charset="0"/>
              </a:rPr>
              <a:t>            executeOn:sample_db_01</a:t>
            </a:r>
            <a:endParaRPr lang="en-US" altLang="zh-CN" sz="1000" b="0" dirty="0" smtClean="0">
              <a:latin typeface="Courier New" pitchFamily="49" charset="0"/>
              <a:ea typeface="微软雅黑" pitchFamily="34" charset="-122"/>
              <a:cs typeface="Courier New" pitchFamily="49" charset="0"/>
            </a:endParaRPr>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129643" y="650601"/>
            <a:ext cx="4718128" cy="566309"/>
          </a:xfrm>
          <a:prstGeom prst="rect">
            <a:avLst/>
          </a:prstGeom>
          <a:ln w="3175">
            <a:solidFill>
              <a:schemeClr val="tx1"/>
            </a:solidFill>
          </a:ln>
        </p:spPr>
        <p:txBody>
          <a:bodyPr wrap="square">
            <a:spAutoFit/>
          </a:bodyPr>
          <a:lstStyle/>
          <a:p>
            <a:pPr algn="l">
              <a:buClr>
                <a:srgbClr val="00B0F0"/>
              </a:buClr>
            </a:pPr>
            <a:r>
              <a:rPr lang="zh-CN" altLang="en-US" sz="1400" b="0" dirty="0">
                <a:latin typeface="Courier New" pitchFamily="49" charset="0"/>
                <a:cs typeface="Courier New" pitchFamily="49" charset="0"/>
              </a:rPr>
              <a:t>原</a:t>
            </a:r>
            <a:r>
              <a:rPr lang="en-US" altLang="zh-CN" sz="1400" b="0" dirty="0" smtClean="0">
                <a:latin typeface="Courier New" pitchFamily="49" charset="0"/>
                <a:cs typeface="Courier New" pitchFamily="49" charset="0"/>
              </a:rPr>
              <a:t>SQL</a:t>
            </a:r>
            <a:r>
              <a:rPr lang="zh-CN" altLang="en-US" sz="1400" b="0" dirty="0" smtClean="0">
                <a:latin typeface="Courier New" pitchFamily="49" charset="0"/>
                <a:cs typeface="Courier New" pitchFamily="49" charset="0"/>
              </a:rPr>
              <a:t>语句：</a:t>
            </a:r>
            <a:endParaRPr lang="en-US" altLang="zh-CN" sz="1400" b="0" dirty="0" smtClean="0">
              <a:latin typeface="Courier New" pitchFamily="49" charset="0"/>
              <a:cs typeface="Courier New" pitchFamily="49" charset="0"/>
            </a:endParaRPr>
          </a:p>
          <a:p>
            <a:pPr algn="l">
              <a:buClr>
                <a:srgbClr val="00B0F0"/>
              </a:buClr>
            </a:pPr>
            <a:r>
              <a:rPr lang="en-US" altLang="zh-CN" sz="1400" b="0" dirty="0">
                <a:latin typeface="Courier New" pitchFamily="49" charset="0"/>
                <a:cs typeface="Courier New" pitchFamily="49" charset="0"/>
              </a:rPr>
              <a:t>select * from master where </a:t>
            </a:r>
            <a:r>
              <a:rPr lang="en-US" altLang="zh-CN" sz="1400" b="0" dirty="0" err="1" smtClean="0">
                <a:latin typeface="Courier New" pitchFamily="49" charset="0"/>
                <a:cs typeface="Courier New" pitchFamily="49" charset="0"/>
              </a:rPr>
              <a:t>pk</a:t>
            </a:r>
            <a:r>
              <a:rPr lang="en-US" altLang="zh-CN" sz="1400" b="0" dirty="0" smtClean="0">
                <a:latin typeface="Courier New" pitchFamily="49" charset="0"/>
                <a:cs typeface="Courier New" pitchFamily="49" charset="0"/>
              </a:rPr>
              <a:t> &lt; </a:t>
            </a:r>
            <a:r>
              <a:rPr lang="en-US" altLang="zh-CN" sz="1400" b="0" dirty="0">
                <a:latin typeface="Courier New" pitchFamily="49" charset="0"/>
                <a:cs typeface="Courier New" pitchFamily="49" charset="0"/>
              </a:rPr>
              <a:t>100</a:t>
            </a:r>
            <a:endParaRPr lang="en-US" altLang="zh-CN" sz="1400" b="0" dirty="0" smtClean="0">
              <a:latin typeface="Courier New" pitchFamily="49" charset="0"/>
              <a:cs typeface="Courier New" pitchFamily="49" charset="0"/>
            </a:endParaRPr>
          </a:p>
        </p:txBody>
      </p:sp>
      <p:sp>
        <p:nvSpPr>
          <p:cNvPr id="14" name="矩形 13"/>
          <p:cNvSpPr/>
          <p:nvPr/>
        </p:nvSpPr>
        <p:spPr>
          <a:xfrm>
            <a:off x="129642" y="1361818"/>
            <a:ext cx="4718129" cy="4444294"/>
          </a:xfrm>
          <a:prstGeom prst="rect">
            <a:avLst/>
          </a:prstGeom>
          <a:ln w="3175">
            <a:solidFill>
              <a:schemeClr val="tx1"/>
            </a:solidFill>
          </a:ln>
        </p:spPr>
        <p:txBody>
          <a:bodyPr wrap="square">
            <a:spAutoFit/>
          </a:bodyPr>
          <a:lstStyle/>
          <a:p>
            <a:pPr algn="l">
              <a:buClr>
                <a:srgbClr val="00B0F0"/>
              </a:buClr>
            </a:pPr>
            <a:r>
              <a:rPr lang="zh-CN" altLang="en-US" sz="1400" b="0" dirty="0">
                <a:latin typeface="Courier New" pitchFamily="49" charset="0"/>
                <a:cs typeface="Courier New" pitchFamily="49" charset="0"/>
              </a:rPr>
              <a:t>最</a:t>
            </a:r>
            <a:r>
              <a:rPr lang="zh-CN" altLang="en-US" sz="1400" b="0" dirty="0" smtClean="0">
                <a:latin typeface="Courier New" pitchFamily="49" charset="0"/>
                <a:cs typeface="Courier New" pitchFamily="49" charset="0"/>
              </a:rPr>
              <a:t>终</a:t>
            </a:r>
            <a:r>
              <a:rPr lang="en-US" altLang="zh-CN" sz="1400" b="0" dirty="0" smtClean="0">
                <a:latin typeface="Courier New" pitchFamily="49" charset="0"/>
                <a:cs typeface="Courier New" pitchFamily="49" charset="0"/>
              </a:rPr>
              <a:t>SQL</a:t>
            </a:r>
            <a:r>
              <a:rPr lang="zh-CN" altLang="en-US" sz="1400" b="0" dirty="0" smtClean="0">
                <a:latin typeface="Courier New" pitchFamily="49" charset="0"/>
                <a:cs typeface="Courier New" pitchFamily="49" charset="0"/>
              </a:rPr>
              <a:t>语句：</a:t>
            </a:r>
            <a:endParaRPr lang="en-US" altLang="zh-CN" sz="1400" b="0" dirty="0" smtClean="0">
              <a:latin typeface="Courier New" pitchFamily="49" charset="0"/>
              <a:cs typeface="Courier New" pitchFamily="49" charset="0"/>
            </a:endParaRPr>
          </a:p>
          <a:p>
            <a:pPr algn="l">
              <a:buClr>
                <a:srgbClr val="00B0F0"/>
              </a:buClr>
            </a:pPr>
            <a:r>
              <a:rPr lang="en-US" altLang="zh-CN" sz="1400" b="0" dirty="0" smtClean="0">
                <a:latin typeface="Courier New" pitchFamily="49" charset="0"/>
                <a:cs typeface="Courier New" pitchFamily="49" charset="0"/>
              </a:rPr>
              <a:t>select </a:t>
            </a:r>
            <a:r>
              <a:rPr lang="en-US" altLang="zh-CN" sz="1400" b="0" dirty="0">
                <a:latin typeface="Courier New" pitchFamily="49" charset="0"/>
                <a:cs typeface="Courier New" pitchFamily="49" charset="0"/>
              </a:rPr>
              <a:t>MASTER.PK,MASTER.CREATIONDATE from master_0 MASTER where (MASTER.PK &lt; </a:t>
            </a:r>
            <a:r>
              <a:rPr lang="en-US" altLang="zh-CN" sz="1400" b="0" dirty="0" smtClean="0">
                <a:latin typeface="Courier New" pitchFamily="49" charset="0"/>
                <a:cs typeface="Courier New" pitchFamily="49" charset="0"/>
              </a:rPr>
              <a:t>?)</a:t>
            </a:r>
          </a:p>
          <a:p>
            <a:pPr algn="l">
              <a:buClr>
                <a:srgbClr val="00B0F0"/>
              </a:buClr>
            </a:pPr>
            <a:endParaRPr lang="en-US" altLang="zh-CN" sz="1400" b="0" dirty="0">
              <a:latin typeface="Courier New" pitchFamily="49" charset="0"/>
              <a:cs typeface="Courier New" pitchFamily="49" charset="0"/>
            </a:endParaRPr>
          </a:p>
          <a:p>
            <a:pPr algn="l">
              <a:buClr>
                <a:srgbClr val="00B0F0"/>
              </a:buClr>
            </a:pPr>
            <a:r>
              <a:rPr lang="en-US" altLang="zh-CN" sz="1400" b="0" dirty="0">
                <a:latin typeface="Courier New" pitchFamily="49" charset="0"/>
                <a:cs typeface="Courier New" pitchFamily="49" charset="0"/>
              </a:rPr>
              <a:t>select MASTER.PK,MASTER.CREATIONDATE from master_1 MASTER where (MASTER.PK &lt; </a:t>
            </a:r>
            <a:r>
              <a:rPr lang="en-US" altLang="zh-CN" sz="1400" b="0" dirty="0" smtClean="0">
                <a:latin typeface="Courier New" pitchFamily="49" charset="0"/>
                <a:cs typeface="Courier New" pitchFamily="49" charset="0"/>
              </a:rPr>
              <a:t>?)</a:t>
            </a:r>
          </a:p>
          <a:p>
            <a:pPr algn="l">
              <a:buClr>
                <a:srgbClr val="00B0F0"/>
              </a:buClr>
            </a:pPr>
            <a:endParaRPr lang="en-US" altLang="zh-CN" sz="1400" b="0" dirty="0">
              <a:latin typeface="Courier New" pitchFamily="49" charset="0"/>
              <a:cs typeface="Courier New" pitchFamily="49" charset="0"/>
            </a:endParaRPr>
          </a:p>
          <a:p>
            <a:pPr algn="l">
              <a:buClr>
                <a:srgbClr val="00B0F0"/>
              </a:buClr>
            </a:pPr>
            <a:r>
              <a:rPr lang="en-US" altLang="zh-CN" sz="1400" b="0" dirty="0">
                <a:latin typeface="Courier New" pitchFamily="49" charset="0"/>
                <a:cs typeface="Courier New" pitchFamily="49" charset="0"/>
              </a:rPr>
              <a:t>select MASTER.PK,MASTER.CREATIONDATE from master_2 MASTER where (MASTER.PK &lt; </a:t>
            </a:r>
            <a:r>
              <a:rPr lang="en-US" altLang="zh-CN" sz="1400" b="0" dirty="0" smtClean="0">
                <a:latin typeface="Courier New" pitchFamily="49" charset="0"/>
                <a:cs typeface="Courier New" pitchFamily="49" charset="0"/>
              </a:rPr>
              <a:t>?)</a:t>
            </a:r>
          </a:p>
          <a:p>
            <a:pPr algn="l">
              <a:buClr>
                <a:srgbClr val="00B0F0"/>
              </a:buClr>
            </a:pPr>
            <a:endParaRPr lang="en-US" altLang="zh-CN" sz="1400" b="0" dirty="0">
              <a:latin typeface="Courier New" pitchFamily="49" charset="0"/>
              <a:cs typeface="Courier New" pitchFamily="49" charset="0"/>
            </a:endParaRPr>
          </a:p>
          <a:p>
            <a:pPr algn="l">
              <a:buClr>
                <a:srgbClr val="00B0F0"/>
              </a:buClr>
            </a:pPr>
            <a:r>
              <a:rPr lang="en-US" altLang="zh-CN" sz="1400" b="0" dirty="0">
                <a:latin typeface="Courier New" pitchFamily="49" charset="0"/>
                <a:cs typeface="Courier New" pitchFamily="49" charset="0"/>
              </a:rPr>
              <a:t>select MASTER.PK,MASTER.CREATIONDATE from master_3 MASTER where (MASTER.PK &lt; </a:t>
            </a:r>
            <a:r>
              <a:rPr lang="en-US" altLang="zh-CN" sz="1400" b="0" dirty="0" smtClean="0">
                <a:latin typeface="Courier New" pitchFamily="49" charset="0"/>
                <a:cs typeface="Courier New" pitchFamily="49" charset="0"/>
              </a:rPr>
              <a:t>?)</a:t>
            </a:r>
          </a:p>
          <a:p>
            <a:pPr algn="l">
              <a:buClr>
                <a:srgbClr val="00B0F0"/>
              </a:buClr>
            </a:pPr>
            <a:endParaRPr lang="en-US" altLang="zh-CN" sz="1400" b="0" dirty="0">
              <a:latin typeface="Courier New" pitchFamily="49" charset="0"/>
              <a:cs typeface="Courier New" pitchFamily="49" charset="0"/>
            </a:endParaRPr>
          </a:p>
          <a:p>
            <a:pPr algn="l">
              <a:buClr>
                <a:srgbClr val="00B0F0"/>
              </a:buClr>
            </a:pPr>
            <a:r>
              <a:rPr lang="en-US" altLang="zh-CN" sz="1400" b="0" dirty="0">
                <a:latin typeface="Courier New" pitchFamily="49" charset="0"/>
                <a:cs typeface="Courier New" pitchFamily="49" charset="0"/>
              </a:rPr>
              <a:t>select MASTER.PK,MASTER.CREATIONDATE from master_4 MASTER where (MASTER.PK &lt; </a:t>
            </a:r>
            <a:r>
              <a:rPr lang="en-US" altLang="zh-CN" sz="1400" b="0" dirty="0" smtClean="0">
                <a:latin typeface="Courier New" pitchFamily="49" charset="0"/>
                <a:cs typeface="Courier New" pitchFamily="49" charset="0"/>
              </a:rPr>
              <a:t>?)</a:t>
            </a:r>
          </a:p>
          <a:p>
            <a:pPr algn="l">
              <a:buClr>
                <a:srgbClr val="00B0F0"/>
              </a:buClr>
            </a:pPr>
            <a:endParaRPr lang="en-US" altLang="zh-CN" sz="1400" b="0" dirty="0">
              <a:latin typeface="Courier New" pitchFamily="49" charset="0"/>
              <a:cs typeface="Courier New" pitchFamily="49" charset="0"/>
            </a:endParaRPr>
          </a:p>
          <a:p>
            <a:pPr algn="l">
              <a:buClr>
                <a:srgbClr val="00B0F0"/>
              </a:buClr>
            </a:pPr>
            <a:r>
              <a:rPr lang="en-US" altLang="zh-CN" sz="1400" b="0" dirty="0">
                <a:latin typeface="Courier New" pitchFamily="49" charset="0"/>
                <a:cs typeface="Courier New" pitchFamily="49" charset="0"/>
              </a:rPr>
              <a:t>select MASTER.PK,MASTER.CREATIONDATE from master_5 MASTER where (MASTER.PK &lt; ?)</a:t>
            </a:r>
            <a:endParaRPr lang="en-US" altLang="zh-CN" sz="1400" b="0" dirty="0" smtClean="0">
              <a:latin typeface="Courier New" pitchFamily="49" charset="0"/>
              <a:cs typeface="Courier New" pitchFamily="49" charset="0"/>
            </a:endParaRPr>
          </a:p>
        </p:txBody>
      </p:sp>
    </p:spTree>
    <p:extLst>
      <p:ext uri="{BB962C8B-B14F-4D97-AF65-F5344CB8AC3E}">
        <p14:creationId xmlns:p14="http://schemas.microsoft.com/office/powerpoint/2010/main" val="29920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Users\chengang296\Desktop\52bOOOPICb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8"/>
          <p:cNvSpPr/>
          <p:nvPr/>
        </p:nvSpPr>
        <p:spPr>
          <a:xfrm>
            <a:off x="98385" y="764055"/>
            <a:ext cx="4016385" cy="900000"/>
          </a:xfrm>
          <a:prstGeom prst="rect">
            <a:avLst/>
          </a:prstGeom>
          <a:solidFill>
            <a:schemeClr val="bg1">
              <a:lumMod val="20000"/>
              <a:lumOff val="80000"/>
              <a:alpha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37172" tIns="137172" rIns="137172" bIns="137172" numCol="1" rtlCol="0" anchor="ctr" anchorCtr="0" compatLnSpc="1">
            <a:prstTxWarp prst="textNoShape">
              <a:avLst/>
            </a:prstTxWarp>
          </a:bodyPr>
          <a:lstStyle/>
          <a:p>
            <a:pPr algn="l" defTabSz="685620" fontAlgn="base">
              <a:spcBef>
                <a:spcPct val="0"/>
              </a:spcBef>
              <a:spcAft>
                <a:spcPct val="0"/>
              </a:spcAft>
            </a:pPr>
            <a:r>
              <a:rPr lang="zh-CN" alt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认识</a:t>
            </a:r>
            <a:r>
              <a:rPr lang="en-US" altLang="zh-CN"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TDDL</a:t>
            </a:r>
            <a:endParaRPr 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endParaRPr>
          </a:p>
        </p:txBody>
      </p:sp>
      <p:sp>
        <p:nvSpPr>
          <p:cNvPr id="38" name="Rectangle 8"/>
          <p:cNvSpPr/>
          <p:nvPr/>
        </p:nvSpPr>
        <p:spPr>
          <a:xfrm>
            <a:off x="98385" y="1747295"/>
            <a:ext cx="4016385" cy="900000"/>
          </a:xfrm>
          <a:prstGeom prst="rect">
            <a:avLst/>
          </a:prstGeom>
          <a:solidFill>
            <a:schemeClr val="bg1">
              <a:lumMod val="20000"/>
              <a:lumOff val="80000"/>
              <a:alpha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37172" tIns="137172" rIns="137172" bIns="137172" numCol="1" rtlCol="0" anchor="ctr" anchorCtr="0" compatLnSpc="1">
            <a:prstTxWarp prst="textNoShape">
              <a:avLst/>
            </a:prstTxWarp>
          </a:bodyPr>
          <a:lstStyle/>
          <a:p>
            <a:pPr algn="l" defTabSz="685620" fontAlgn="base">
              <a:spcBef>
                <a:spcPct val="0"/>
              </a:spcBef>
              <a:spcAft>
                <a:spcPct val="0"/>
              </a:spcAft>
            </a:pPr>
            <a:r>
              <a:rPr lang="zh-CN" alt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rPr>
              <a:t>源</a:t>
            </a:r>
            <a:r>
              <a:rPr lang="zh-CN" alt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码分析</a:t>
            </a:r>
            <a:endParaRPr 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endParaRPr>
          </a:p>
        </p:txBody>
      </p:sp>
      <p:sp>
        <p:nvSpPr>
          <p:cNvPr id="39" name="Rectangle 8"/>
          <p:cNvSpPr/>
          <p:nvPr/>
        </p:nvSpPr>
        <p:spPr>
          <a:xfrm>
            <a:off x="98385" y="2730535"/>
            <a:ext cx="4016385" cy="900000"/>
          </a:xfrm>
          <a:prstGeom prst="rect">
            <a:avLst/>
          </a:prstGeom>
          <a:solidFill>
            <a:schemeClr val="bg1">
              <a:lumMod val="20000"/>
              <a:lumOff val="80000"/>
              <a:alpha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37172" tIns="137172" rIns="137172" bIns="137172" numCol="1" rtlCol="0" anchor="ctr" anchorCtr="0" compatLnSpc="1">
            <a:prstTxWarp prst="textNoShape">
              <a:avLst/>
            </a:prstTxWarp>
          </a:bodyPr>
          <a:lstStyle/>
          <a:p>
            <a:pPr algn="l" defTabSz="685620" fontAlgn="base">
              <a:spcBef>
                <a:spcPct val="0"/>
              </a:spcBef>
              <a:spcAft>
                <a:spcPct val="0"/>
              </a:spcAft>
            </a:pPr>
            <a:r>
              <a:rPr 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DIAMOND</a:t>
            </a:r>
            <a:r>
              <a:rPr lang="zh-CN" alt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介绍</a:t>
            </a:r>
            <a:endParaRPr 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endParaRPr>
          </a:p>
        </p:txBody>
      </p:sp>
      <p:sp>
        <p:nvSpPr>
          <p:cNvPr id="60" name="Rectangle 8"/>
          <p:cNvSpPr/>
          <p:nvPr/>
        </p:nvSpPr>
        <p:spPr>
          <a:xfrm>
            <a:off x="98385" y="3713775"/>
            <a:ext cx="4016385" cy="900000"/>
          </a:xfrm>
          <a:prstGeom prst="rect">
            <a:avLst/>
          </a:prstGeom>
          <a:solidFill>
            <a:schemeClr val="bg1">
              <a:lumMod val="20000"/>
              <a:lumOff val="80000"/>
              <a:alpha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37172" tIns="137172" rIns="137172" bIns="137172" numCol="1" rtlCol="0" anchor="ctr" anchorCtr="0" compatLnSpc="1">
            <a:prstTxWarp prst="textNoShape">
              <a:avLst/>
            </a:prstTxWarp>
          </a:bodyPr>
          <a:lstStyle/>
          <a:p>
            <a:pPr algn="l" defTabSz="685620" fontAlgn="base">
              <a:spcBef>
                <a:spcPct val="0"/>
              </a:spcBef>
              <a:spcAft>
                <a:spcPct val="0"/>
              </a:spcAft>
            </a:pPr>
            <a:r>
              <a:rPr lang="zh-CN" alt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rPr>
              <a:t>几</a:t>
            </a:r>
            <a:r>
              <a:rPr lang="zh-CN" alt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个核心技术原理</a:t>
            </a:r>
            <a:endParaRPr 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endParaRPr>
          </a:p>
        </p:txBody>
      </p:sp>
      <p:sp>
        <p:nvSpPr>
          <p:cNvPr id="61" name="Rectangle 8"/>
          <p:cNvSpPr/>
          <p:nvPr/>
        </p:nvSpPr>
        <p:spPr>
          <a:xfrm>
            <a:off x="98385" y="4697015"/>
            <a:ext cx="4016385" cy="900000"/>
          </a:xfrm>
          <a:prstGeom prst="rect">
            <a:avLst/>
          </a:prstGeom>
          <a:solidFill>
            <a:schemeClr val="bg1">
              <a:lumMod val="20000"/>
              <a:lumOff val="80000"/>
              <a:alpha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37172" tIns="137172" rIns="137172" bIns="137172" numCol="1" rtlCol="0" anchor="ctr" anchorCtr="0" compatLnSpc="1">
            <a:prstTxWarp prst="textNoShape">
              <a:avLst/>
            </a:prstTxWarp>
          </a:bodyPr>
          <a:lstStyle/>
          <a:p>
            <a:pPr algn="l" defTabSz="685620" fontAlgn="base">
              <a:spcBef>
                <a:spcPct val="0"/>
              </a:spcBef>
              <a:spcAft>
                <a:spcPct val="0"/>
              </a:spcAft>
            </a:pPr>
            <a:r>
              <a:rPr lang="zh-CN" alt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演示</a:t>
            </a:r>
            <a:endParaRPr 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endParaRPr>
          </a:p>
        </p:txBody>
      </p:sp>
      <p:sp>
        <p:nvSpPr>
          <p:cNvPr id="62" name="Rectangle 8"/>
          <p:cNvSpPr/>
          <p:nvPr/>
        </p:nvSpPr>
        <p:spPr>
          <a:xfrm>
            <a:off x="98385" y="5680256"/>
            <a:ext cx="4016385" cy="900000"/>
          </a:xfrm>
          <a:prstGeom prst="rect">
            <a:avLst/>
          </a:prstGeom>
          <a:solidFill>
            <a:schemeClr val="bg1">
              <a:lumMod val="20000"/>
              <a:lumOff val="80000"/>
              <a:alpha val="6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37172" tIns="137172" rIns="137172" bIns="137172" numCol="1" rtlCol="0" anchor="ctr" anchorCtr="0" compatLnSpc="1">
            <a:prstTxWarp prst="textNoShape">
              <a:avLst/>
            </a:prstTxWarp>
          </a:bodyPr>
          <a:lstStyle/>
          <a:p>
            <a:pPr algn="l" defTabSz="685620" fontAlgn="base">
              <a:spcBef>
                <a:spcPct val="0"/>
              </a:spcBef>
              <a:spcAft>
                <a:spcPct val="0"/>
              </a:spcAft>
            </a:pPr>
            <a:r>
              <a:rPr lang="en-US" sz="2400" dirty="0" smtClean="0">
                <a:solidFill>
                  <a:srgbClr val="363535">
                    <a:alpha val="99000"/>
                  </a:srgbClr>
                </a:solidFill>
                <a:latin typeface="微软雅黑" panose="020B0503020204020204" pitchFamily="34" charset="-122"/>
                <a:ea typeface="微软雅黑" panose="020B0503020204020204" pitchFamily="34" charset="-122"/>
                <a:cs typeface="Segoe UI" pitchFamily="34" charset="0"/>
              </a:rPr>
              <a:t>Q&amp;A</a:t>
            </a:r>
            <a:endParaRPr lang="en-US" sz="2400" dirty="0">
              <a:solidFill>
                <a:srgbClr val="363535">
                  <a:alpha val="99000"/>
                </a:srgbClr>
              </a:solidFill>
              <a:latin typeface="微软雅黑" panose="020B0503020204020204" pitchFamily="34" charset="-122"/>
              <a:ea typeface="微软雅黑" panose="020B0503020204020204" pitchFamily="34" charset="-122"/>
              <a:cs typeface="Segoe UI" pitchFamily="34" charset="0"/>
            </a:endParaRPr>
          </a:p>
        </p:txBody>
      </p:sp>
      <p:sp>
        <p:nvSpPr>
          <p:cNvPr id="6" name="流程图: 手动操作 5"/>
          <p:cNvSpPr/>
          <p:nvPr/>
        </p:nvSpPr>
        <p:spPr bwMode="auto">
          <a:xfrm>
            <a:off x="3861582" y="-4123"/>
            <a:ext cx="1420836" cy="450000"/>
          </a:xfrm>
          <a:prstGeom prst="flowChartManualOperation">
            <a:avLst/>
          </a:prstGeom>
          <a:solidFill>
            <a:srgbClr val="99FF99">
              <a:alpha val="50000"/>
            </a:srgb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r>
              <a:rPr kumimoji="0" lang="zh-CN" altLang="en-US" sz="2000" i="0" u="none" strike="noStrike" normalizeH="0" baseline="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itchFamily="34" charset="-122"/>
                <a:ea typeface="微软雅黑" pitchFamily="34" charset="-122"/>
              </a:rPr>
              <a:t>提纲</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0-#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0-#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500" fill="hold"/>
                                        <p:tgtEl>
                                          <p:spTgt spid="61"/>
                                        </p:tgtEl>
                                        <p:attrNameLst>
                                          <p:attrName>ppt_x</p:attrName>
                                        </p:attrNameLst>
                                      </p:cBhvr>
                                      <p:tavLst>
                                        <p:tav tm="0">
                                          <p:val>
                                            <p:strVal val="0-#ppt_w/2"/>
                                          </p:val>
                                        </p:tav>
                                        <p:tav tm="100000">
                                          <p:val>
                                            <p:strVal val="#ppt_x"/>
                                          </p:val>
                                        </p:tav>
                                      </p:tavLst>
                                    </p:anim>
                                    <p:anim calcmode="lin" valueType="num">
                                      <p:cBhvr additive="base">
                                        <p:cTn id="33" dur="500" fill="hold"/>
                                        <p:tgtEl>
                                          <p:spTgt spid="6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0-#ppt_w/2"/>
                                          </p:val>
                                        </p:tav>
                                        <p:tav tm="100000">
                                          <p:val>
                                            <p:strVal val="#ppt_x"/>
                                          </p:val>
                                        </p:tav>
                                      </p:tavLst>
                                    </p:anim>
                                    <p:anim calcmode="lin" valueType="num">
                                      <p:cBhvr additive="base">
                                        <p:cTn id="38"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60" grpId="0" animBg="1"/>
      <p:bldP spid="61" grpId="0" animBg="1"/>
      <p:bldP spid="62"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执</a:t>
            </a:r>
            <a:r>
              <a:rPr lang="zh-CN" altLang="en-US" sz="2000" dirty="0" smtClean="0">
                <a:solidFill>
                  <a:srgbClr val="0070C0"/>
                </a:solidFill>
                <a:latin typeface="微软雅黑" pitchFamily="34" charset="-122"/>
                <a:ea typeface="微软雅黑" pitchFamily="34" charset="-122"/>
              </a:rPr>
              <a:t>行计划</a:t>
            </a:r>
            <a:r>
              <a:rPr lang="en-US" altLang="zh-CN" sz="2000" dirty="0">
                <a:solidFill>
                  <a:srgbClr val="0070C0"/>
                </a:solidFill>
                <a:latin typeface="微软雅黑" pitchFamily="34" charset="-122"/>
                <a:ea typeface="微软雅黑" pitchFamily="34" charset="-122"/>
              </a:rPr>
              <a:t>---</a:t>
            </a:r>
            <a:r>
              <a:rPr lang="zh-CN" altLang="en-US" sz="2000" dirty="0" smtClean="0">
                <a:solidFill>
                  <a:srgbClr val="0070C0"/>
                </a:solidFill>
                <a:latin typeface="微软雅黑" pitchFamily="34" charset="-122"/>
                <a:ea typeface="微软雅黑" pitchFamily="34" charset="-122"/>
              </a:rPr>
              <a:t>关联查询</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4360985" y="621573"/>
            <a:ext cx="4753984" cy="3440942"/>
          </a:xfrm>
          <a:prstGeom prst="rect">
            <a:avLst/>
          </a:prstGeom>
          <a:solidFill>
            <a:schemeClr val="bg1"/>
          </a:solidFill>
          <a:ln w="3175">
            <a:solidFill>
              <a:schemeClr val="tx1"/>
            </a:solidFill>
          </a:ln>
        </p:spPr>
        <p:txBody>
          <a:bodyPr wrap="square">
            <a:spAutoFit/>
          </a:bodyPr>
          <a:lstStyle/>
          <a:p>
            <a:pPr algn="l"/>
            <a:r>
              <a:rPr lang="en-US" altLang="zh-CN" sz="800" b="0" dirty="0">
                <a:latin typeface="Courier New" pitchFamily="49" charset="0"/>
                <a:cs typeface="Courier New" pitchFamily="49" charset="0"/>
              </a:rPr>
              <a:t>Join</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leftColumns</a:t>
            </a:r>
            <a:r>
              <a:rPr lang="en-US" altLang="zh-CN" sz="800" b="0" dirty="0">
                <a:latin typeface="Courier New" pitchFamily="49" charset="0"/>
                <a:cs typeface="Courier New" pitchFamily="49" charset="0"/>
              </a:rPr>
              <a:t>:[B.STUDENT_ID]</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rightColumns</a:t>
            </a:r>
            <a:r>
              <a:rPr lang="en-US" altLang="zh-CN" sz="800" b="0" dirty="0">
                <a:latin typeface="Courier New" pitchFamily="49" charset="0"/>
                <a:cs typeface="Courier New" pitchFamily="49" charset="0"/>
              </a:rPr>
              <a:t>:[A.PK]</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type:inner</a:t>
            </a:r>
            <a:r>
              <a:rPr lang="en-US" altLang="zh-CN" sz="800" b="0" dirty="0">
                <a:latin typeface="Courier New" pitchFamily="49" charset="0"/>
                <a:cs typeface="Courier New" pitchFamily="49" charset="0"/>
              </a:rPr>
              <a:t> join</a:t>
            </a:r>
          </a:p>
          <a:p>
            <a:pPr algn="l"/>
            <a:r>
              <a:rPr lang="en-US" altLang="zh-CN" sz="800" b="0" dirty="0">
                <a:latin typeface="Courier New" pitchFamily="49" charset="0"/>
                <a:cs typeface="Courier New" pitchFamily="49" charset="0"/>
              </a:rPr>
              <a:t>    columns:[A.PK, B.NAME]</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strategy:INDEX_NEST_LOOP</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executeOn:sample_db_00</a:t>
            </a:r>
          </a:p>
          <a:p>
            <a:pPr algn="l"/>
            <a:r>
              <a:rPr lang="en-US" altLang="zh-CN" sz="800" b="0" dirty="0">
                <a:latin typeface="Courier New" pitchFamily="49" charset="0"/>
                <a:cs typeface="Courier New" pitchFamily="49" charset="0"/>
              </a:rPr>
              <a:t>    left:</a:t>
            </a:r>
          </a:p>
          <a:p>
            <a:pPr algn="l"/>
            <a:r>
              <a:rPr lang="en-US" altLang="zh-CN" sz="800" b="0" dirty="0">
                <a:latin typeface="Courier New" pitchFamily="49" charset="0"/>
                <a:cs typeface="Courier New" pitchFamily="49" charset="0"/>
              </a:rPr>
              <a:t>        Query from STUDENT as B</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tableName:STUDENT</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resultFilter:STUDENT.NAME</a:t>
            </a:r>
            <a:r>
              <a:rPr lang="en-US" altLang="zh-CN" sz="800" b="0" dirty="0">
                <a:latin typeface="Courier New" pitchFamily="49" charset="0"/>
                <a:cs typeface="Courier New" pitchFamily="49" charset="0"/>
              </a:rPr>
              <a:t> = </a:t>
            </a:r>
            <a:r>
              <a:rPr lang="en-US" altLang="zh-CN" sz="800" b="0" dirty="0" err="1">
                <a:latin typeface="Courier New" pitchFamily="49" charset="0"/>
                <a:cs typeface="Courier New" pitchFamily="49" charset="0"/>
              </a:rPr>
              <a:t>aaa</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columns:[STUDENT.STUDENT_ID, STUDENT.NAME, STUDENT.AGE, STUDENT.DEPARTMENT_ID, STUDENT.DEPARTMENT_NAME]</a:t>
            </a:r>
          </a:p>
          <a:p>
            <a:pPr algn="l"/>
            <a:r>
              <a:rPr lang="en-US" altLang="zh-CN" sz="800" b="0" dirty="0">
                <a:latin typeface="Courier New" pitchFamily="49" charset="0"/>
                <a:cs typeface="Courier New" pitchFamily="49" charset="0"/>
              </a:rPr>
              <a:t>            executeOn:sample_db_00</a:t>
            </a:r>
          </a:p>
          <a:p>
            <a:pPr algn="l"/>
            <a:r>
              <a:rPr lang="en-US" altLang="zh-CN" sz="800" b="0" dirty="0">
                <a:latin typeface="Courier New" pitchFamily="49" charset="0"/>
                <a:cs typeface="Courier New" pitchFamily="49" charset="0"/>
              </a:rPr>
              <a:t>    right:</a:t>
            </a:r>
          </a:p>
          <a:p>
            <a:pPr algn="l"/>
            <a:r>
              <a:rPr lang="en-US" altLang="zh-CN" sz="800" b="0" dirty="0">
                <a:latin typeface="Courier New" pitchFamily="49" charset="0"/>
                <a:cs typeface="Courier New" pitchFamily="49" charset="0"/>
              </a:rPr>
              <a:t>        Merge as A</a:t>
            </a:r>
          </a:p>
          <a:p>
            <a:pPr algn="l"/>
            <a:r>
              <a:rPr lang="en-US" altLang="zh-CN" sz="800" b="0" dirty="0">
                <a:latin typeface="Courier New" pitchFamily="49" charset="0"/>
                <a:cs typeface="Courier New" pitchFamily="49" charset="0"/>
              </a:rPr>
              <a:t>            columns:[A.PK, A.CREATIONDATE]</a:t>
            </a:r>
          </a:p>
          <a:p>
            <a:pPr algn="l"/>
            <a:r>
              <a:rPr lang="en-US" altLang="zh-CN" sz="800" b="0" dirty="0">
                <a:latin typeface="Courier New" pitchFamily="49" charset="0"/>
                <a:cs typeface="Courier New" pitchFamily="49" charset="0"/>
              </a:rPr>
              <a:t>            executeOn:sample_db_00</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subQueries</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Query from MASTER as A</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tableName:MASTER</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columns:[MASTER.PK, MASTER.CREATIONDATE]</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executeOn:undecided</a:t>
            </a:r>
            <a:endParaRPr lang="en-US" altLang="zh-CN" sz="800" b="0" dirty="0" smtClean="0">
              <a:latin typeface="Courier New" pitchFamily="49" charset="0"/>
              <a:ea typeface="微软雅黑" pitchFamily="34" charset="-122"/>
              <a:cs typeface="Courier New" pitchFamily="49" charset="0"/>
            </a:endParaRPr>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129642" y="665115"/>
            <a:ext cx="4034393" cy="1163395"/>
          </a:xfrm>
          <a:prstGeom prst="rect">
            <a:avLst/>
          </a:prstGeom>
          <a:ln w="3175">
            <a:solidFill>
              <a:schemeClr val="tx1"/>
            </a:solidFill>
          </a:ln>
        </p:spPr>
        <p:txBody>
          <a:bodyPr wrap="square">
            <a:spAutoFit/>
          </a:bodyPr>
          <a:lstStyle/>
          <a:p>
            <a:pPr algn="l">
              <a:buClr>
                <a:srgbClr val="00B0F0"/>
              </a:buClr>
            </a:pPr>
            <a:r>
              <a:rPr lang="zh-CN" altLang="en-US" sz="1200" b="0" dirty="0">
                <a:latin typeface="Courier New" pitchFamily="49" charset="0"/>
                <a:cs typeface="Courier New" pitchFamily="49" charset="0"/>
              </a:rPr>
              <a:t>原</a:t>
            </a:r>
            <a:r>
              <a:rPr lang="en-US" altLang="zh-CN" sz="1200" b="0" dirty="0" smtClean="0">
                <a:latin typeface="Courier New" pitchFamily="49" charset="0"/>
                <a:cs typeface="Courier New" pitchFamily="49" charset="0"/>
              </a:rPr>
              <a:t>SQL</a:t>
            </a:r>
            <a:r>
              <a:rPr lang="zh-CN" altLang="en-US" sz="1200" b="0" dirty="0" smtClean="0">
                <a:latin typeface="Courier New" pitchFamily="49" charset="0"/>
                <a:cs typeface="Courier New" pitchFamily="49" charset="0"/>
              </a:rPr>
              <a:t>语句：</a:t>
            </a:r>
            <a:endParaRPr lang="en-US" altLang="zh-CN" sz="1200" b="0" dirty="0" smtClean="0">
              <a:latin typeface="Courier New" pitchFamily="49" charset="0"/>
              <a:cs typeface="Courier New" pitchFamily="49" charset="0"/>
            </a:endParaRPr>
          </a:p>
          <a:p>
            <a:pPr algn="l">
              <a:buClr>
                <a:srgbClr val="00B0F0"/>
              </a:buClr>
            </a:pPr>
            <a:r>
              <a:rPr lang="en-US" altLang="zh-CN" sz="1200" b="0" dirty="0" smtClean="0">
                <a:latin typeface="Courier New" pitchFamily="49" charset="0"/>
                <a:cs typeface="Courier New" pitchFamily="49" charset="0"/>
              </a:rPr>
              <a:t>select </a:t>
            </a:r>
            <a:r>
              <a:rPr lang="en-US" altLang="zh-CN" sz="1200" b="0" dirty="0" err="1">
                <a:latin typeface="Courier New" pitchFamily="49" charset="0"/>
                <a:cs typeface="Courier New" pitchFamily="49" charset="0"/>
              </a:rPr>
              <a:t>pk,name</a:t>
            </a:r>
            <a:r>
              <a:rPr lang="en-US" altLang="zh-CN" sz="1200" b="0" dirty="0">
                <a:latin typeface="Courier New" pitchFamily="49" charset="0"/>
                <a:cs typeface="Courier New" pitchFamily="49" charset="0"/>
              </a:rPr>
              <a:t> </a:t>
            </a:r>
            <a:endParaRPr lang="en-US" altLang="zh-CN" sz="1200" b="0" dirty="0" smtClean="0">
              <a:latin typeface="Courier New" pitchFamily="49" charset="0"/>
              <a:cs typeface="Courier New" pitchFamily="49" charset="0"/>
            </a:endParaRPr>
          </a:p>
          <a:p>
            <a:pPr algn="l">
              <a:buClr>
                <a:srgbClr val="00B0F0"/>
              </a:buClr>
            </a:pPr>
            <a:r>
              <a:rPr lang="en-US" altLang="zh-CN" sz="1200" b="0" dirty="0" smtClean="0">
                <a:latin typeface="Courier New" pitchFamily="49" charset="0"/>
                <a:cs typeface="Courier New" pitchFamily="49" charset="0"/>
              </a:rPr>
              <a:t>from </a:t>
            </a:r>
            <a:r>
              <a:rPr lang="en-US" altLang="zh-CN" sz="1200" b="0" dirty="0">
                <a:latin typeface="Courier New" pitchFamily="49" charset="0"/>
                <a:cs typeface="Courier New" pitchFamily="49" charset="0"/>
              </a:rPr>
              <a:t>student b, master a </a:t>
            </a:r>
            <a:endParaRPr lang="en-US" altLang="zh-CN" sz="1200" b="0" dirty="0" smtClean="0">
              <a:latin typeface="Courier New" pitchFamily="49" charset="0"/>
              <a:cs typeface="Courier New" pitchFamily="49" charset="0"/>
            </a:endParaRPr>
          </a:p>
          <a:p>
            <a:pPr algn="l">
              <a:buClr>
                <a:srgbClr val="00B0F0"/>
              </a:buClr>
            </a:pPr>
            <a:r>
              <a:rPr lang="en-US" altLang="zh-CN" sz="1200" b="0" dirty="0" smtClean="0">
                <a:latin typeface="Courier New" pitchFamily="49" charset="0"/>
                <a:cs typeface="Courier New" pitchFamily="49" charset="0"/>
              </a:rPr>
              <a:t>where </a:t>
            </a:r>
            <a:r>
              <a:rPr lang="en-US" altLang="zh-CN" sz="1200" b="0" dirty="0" smtClean="0">
                <a:latin typeface="Courier New" pitchFamily="49" charset="0"/>
                <a:cs typeface="Courier New" pitchFamily="49" charset="0"/>
              </a:rPr>
              <a:t>b.name</a:t>
            </a:r>
            <a:r>
              <a:rPr lang="en-US" altLang="zh-CN" sz="1200" b="0" dirty="0">
                <a:latin typeface="Courier New" pitchFamily="49" charset="0"/>
                <a:cs typeface="Courier New" pitchFamily="49" charset="0"/>
              </a:rPr>
              <a:t>= '</a:t>
            </a:r>
            <a:r>
              <a:rPr lang="en-US" altLang="zh-CN" sz="1200" b="0" dirty="0" err="1">
                <a:latin typeface="Courier New" pitchFamily="49" charset="0"/>
                <a:cs typeface="Courier New" pitchFamily="49" charset="0"/>
              </a:rPr>
              <a:t>aaa</a:t>
            </a:r>
            <a:r>
              <a:rPr lang="en-US" altLang="zh-CN" sz="1200" b="0" dirty="0">
                <a:latin typeface="Courier New" pitchFamily="49" charset="0"/>
                <a:cs typeface="Courier New" pitchFamily="49" charset="0"/>
              </a:rPr>
              <a:t>' and </a:t>
            </a:r>
            <a:r>
              <a:rPr lang="en-US" altLang="zh-CN" sz="1200" b="0" dirty="0" smtClean="0">
                <a:latin typeface="Courier New" pitchFamily="49" charset="0"/>
                <a:cs typeface="Courier New" pitchFamily="49" charset="0"/>
              </a:rPr>
              <a:t>a.pk=</a:t>
            </a:r>
            <a:r>
              <a:rPr lang="en-US" altLang="zh-CN" sz="1200" b="0" dirty="0" err="1" smtClean="0">
                <a:latin typeface="Courier New" pitchFamily="49" charset="0"/>
                <a:cs typeface="Courier New" pitchFamily="49" charset="0"/>
              </a:rPr>
              <a:t>b.student_id</a:t>
            </a:r>
            <a:r>
              <a:rPr lang="en-US" altLang="zh-CN" sz="1200" b="0" dirty="0" smtClean="0">
                <a:latin typeface="Courier New" pitchFamily="49" charset="0"/>
                <a:cs typeface="Courier New" pitchFamily="49" charset="0"/>
              </a:rPr>
              <a:t>;</a:t>
            </a:r>
          </a:p>
          <a:p>
            <a:pPr algn="l">
              <a:buClr>
                <a:srgbClr val="00B0F0"/>
              </a:buClr>
            </a:pPr>
            <a:r>
              <a:rPr lang="zh-CN" altLang="en-US" sz="1200" b="0" dirty="0" smtClean="0">
                <a:latin typeface="Courier New" pitchFamily="49" charset="0"/>
                <a:cs typeface="Courier New" pitchFamily="49" charset="0"/>
              </a:rPr>
              <a:t>（其中</a:t>
            </a:r>
            <a:r>
              <a:rPr lang="en-US" altLang="zh-CN" sz="1200" b="0" dirty="0" smtClean="0">
                <a:latin typeface="Courier New" pitchFamily="49" charset="0"/>
                <a:cs typeface="Courier New" pitchFamily="49" charset="0"/>
              </a:rPr>
              <a:t>master</a:t>
            </a:r>
            <a:r>
              <a:rPr lang="zh-CN" altLang="en-US" sz="1200" b="0" dirty="0" smtClean="0">
                <a:latin typeface="Courier New" pitchFamily="49" charset="0"/>
                <a:cs typeface="Courier New" pitchFamily="49" charset="0"/>
              </a:rPr>
              <a:t>为分片表，</a:t>
            </a:r>
            <a:r>
              <a:rPr lang="en-US" altLang="zh-CN" sz="1200" b="0" dirty="0" smtClean="0">
                <a:latin typeface="Courier New" pitchFamily="49" charset="0"/>
                <a:cs typeface="Courier New" pitchFamily="49" charset="0"/>
              </a:rPr>
              <a:t>student</a:t>
            </a:r>
            <a:r>
              <a:rPr lang="zh-CN" altLang="en-US" sz="1200" b="0" dirty="0" smtClean="0">
                <a:latin typeface="Courier New" pitchFamily="49" charset="0"/>
                <a:cs typeface="Courier New" pitchFamily="49" charset="0"/>
              </a:rPr>
              <a:t>为非分片表）</a:t>
            </a:r>
            <a:endParaRPr lang="en-US" altLang="zh-CN" sz="1200" b="0" dirty="0" smtClean="0">
              <a:latin typeface="Courier New" pitchFamily="49" charset="0"/>
              <a:cs typeface="Courier New" pitchFamily="49" charset="0"/>
            </a:endParaRPr>
          </a:p>
        </p:txBody>
      </p:sp>
      <p:sp>
        <p:nvSpPr>
          <p:cNvPr id="14" name="矩形 13"/>
          <p:cNvSpPr/>
          <p:nvPr/>
        </p:nvSpPr>
        <p:spPr>
          <a:xfrm>
            <a:off x="129643" y="2296741"/>
            <a:ext cx="4034392" cy="2788456"/>
          </a:xfrm>
          <a:prstGeom prst="rect">
            <a:avLst/>
          </a:prstGeom>
          <a:ln w="3175">
            <a:solidFill>
              <a:schemeClr val="tx1"/>
            </a:solidFill>
          </a:ln>
        </p:spPr>
        <p:txBody>
          <a:bodyPr wrap="square">
            <a:spAutoFit/>
          </a:bodyPr>
          <a:lstStyle/>
          <a:p>
            <a:pPr algn="l">
              <a:buClr>
                <a:srgbClr val="00B0F0"/>
              </a:buClr>
            </a:pPr>
            <a:r>
              <a:rPr lang="zh-CN" altLang="en-US" sz="1200" b="0" dirty="0" smtClean="0">
                <a:latin typeface="Courier New" pitchFamily="49" charset="0"/>
                <a:cs typeface="Courier New" pitchFamily="49" charset="0"/>
              </a:rPr>
              <a:t>最终</a:t>
            </a:r>
            <a:r>
              <a:rPr lang="en-US" altLang="zh-CN" sz="1200" b="0" dirty="0" smtClean="0">
                <a:latin typeface="Courier New" pitchFamily="49" charset="0"/>
                <a:cs typeface="Courier New" pitchFamily="49" charset="0"/>
              </a:rPr>
              <a:t>SQL</a:t>
            </a:r>
            <a:r>
              <a:rPr lang="zh-CN" altLang="en-US" sz="1200" b="0" dirty="0" smtClean="0">
                <a:latin typeface="Courier New" pitchFamily="49" charset="0"/>
                <a:cs typeface="Courier New" pitchFamily="49" charset="0"/>
              </a:rPr>
              <a:t>语句：</a:t>
            </a:r>
            <a:endParaRPr lang="en-US" altLang="zh-CN" sz="1200" b="0" dirty="0" smtClean="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B.STUDENT_ID,B.NAME,B.AGE,B.DEPARTMENT_ID,B.DEPARTMENT_NAME </a:t>
            </a:r>
            <a:endParaRPr lang="en-US" altLang="zh-CN" sz="1200" b="0" dirty="0" smtClean="0">
              <a:latin typeface="Courier New" pitchFamily="49" charset="0"/>
              <a:cs typeface="Courier New" pitchFamily="49" charset="0"/>
            </a:endParaRPr>
          </a:p>
          <a:p>
            <a:pPr algn="l">
              <a:buClr>
                <a:srgbClr val="00B0F0"/>
              </a:buClr>
            </a:pPr>
            <a:r>
              <a:rPr lang="en-US" altLang="zh-CN" sz="1200" b="0" dirty="0" smtClean="0">
                <a:latin typeface="Courier New" pitchFamily="49" charset="0"/>
                <a:cs typeface="Courier New" pitchFamily="49" charset="0"/>
              </a:rPr>
              <a:t>from </a:t>
            </a:r>
            <a:r>
              <a:rPr lang="en-US" altLang="zh-CN" sz="1200" b="0" dirty="0">
                <a:latin typeface="Courier New" pitchFamily="49" charset="0"/>
                <a:cs typeface="Courier New" pitchFamily="49" charset="0"/>
              </a:rPr>
              <a:t>STUDENT B </a:t>
            </a:r>
            <a:endParaRPr lang="en-US" altLang="zh-CN" sz="1200" b="0" dirty="0" smtClean="0">
              <a:latin typeface="Courier New" pitchFamily="49" charset="0"/>
              <a:cs typeface="Courier New" pitchFamily="49" charset="0"/>
            </a:endParaRPr>
          </a:p>
          <a:p>
            <a:pPr algn="l">
              <a:buClr>
                <a:srgbClr val="00B0F0"/>
              </a:buClr>
            </a:pPr>
            <a:r>
              <a:rPr lang="en-US" altLang="zh-CN" sz="1200" b="0" dirty="0" smtClean="0">
                <a:latin typeface="Courier New" pitchFamily="49" charset="0"/>
                <a:cs typeface="Courier New" pitchFamily="49" charset="0"/>
              </a:rPr>
              <a:t>where </a:t>
            </a:r>
            <a:r>
              <a:rPr lang="en-US" altLang="zh-CN" sz="1200" b="0" dirty="0">
                <a:latin typeface="Courier New" pitchFamily="49" charset="0"/>
                <a:cs typeface="Courier New" pitchFamily="49" charset="0"/>
              </a:rPr>
              <a:t>(B.NAME = </a:t>
            </a:r>
            <a:r>
              <a:rPr lang="en-US" altLang="zh-CN" sz="1200" b="0" dirty="0" smtClean="0">
                <a:latin typeface="Courier New" pitchFamily="49" charset="0"/>
                <a:cs typeface="Courier New" pitchFamily="49" charset="0"/>
              </a:rPr>
              <a:t>?) </a:t>
            </a:r>
          </a:p>
          <a:p>
            <a:pPr algn="l">
              <a:buClr>
                <a:srgbClr val="00B0F0"/>
              </a:buClr>
            </a:pPr>
            <a:r>
              <a:rPr lang="zh-CN" altLang="en-US" sz="1200" b="0" dirty="0" smtClean="0">
                <a:latin typeface="Courier New" pitchFamily="49" charset="0"/>
                <a:cs typeface="Courier New" pitchFamily="49" charset="0"/>
              </a:rPr>
              <a:t>（</a:t>
            </a:r>
            <a:r>
              <a:rPr lang="zh-CN" altLang="en-US" sz="1200" b="0" dirty="0">
                <a:latin typeface="Courier New" pitchFamily="49" charset="0"/>
                <a:cs typeface="Courier New" pitchFamily="49" charset="0"/>
              </a:rPr>
              <a:t>假设</a:t>
            </a:r>
            <a:r>
              <a:rPr lang="zh-CN" altLang="en-US" sz="1200" b="0" dirty="0" smtClean="0">
                <a:latin typeface="Courier New" pitchFamily="49" charset="0"/>
                <a:cs typeface="Courier New" pitchFamily="49" charset="0"/>
              </a:rPr>
              <a:t>返回</a:t>
            </a:r>
            <a:r>
              <a:rPr lang="en-US" altLang="zh-CN" sz="1200" b="0" dirty="0" err="1" smtClean="0">
                <a:latin typeface="Courier New" pitchFamily="49" charset="0"/>
                <a:cs typeface="Courier New" pitchFamily="49" charset="0"/>
              </a:rPr>
              <a:t>student_id</a:t>
            </a:r>
            <a:r>
              <a:rPr lang="en-US" altLang="zh-CN" sz="1200" b="0" dirty="0" smtClean="0">
                <a:latin typeface="Courier New" pitchFamily="49" charset="0"/>
                <a:cs typeface="Courier New" pitchFamily="49" charset="0"/>
              </a:rPr>
              <a:t>=0</a:t>
            </a:r>
            <a:r>
              <a:rPr lang="zh-CN" altLang="en-US" sz="1200" b="0" dirty="0" smtClean="0">
                <a:latin typeface="Courier New" pitchFamily="49" charset="0"/>
                <a:cs typeface="Courier New" pitchFamily="49" charset="0"/>
              </a:rPr>
              <a:t>、</a:t>
            </a:r>
            <a:r>
              <a:rPr lang="en-US" altLang="zh-CN" sz="1200" b="0" dirty="0" smtClean="0">
                <a:latin typeface="Courier New" pitchFamily="49" charset="0"/>
                <a:cs typeface="Courier New" pitchFamily="49" charset="0"/>
              </a:rPr>
              <a:t>4</a:t>
            </a:r>
            <a:r>
              <a:rPr lang="zh-CN" altLang="en-US" sz="1200" b="0" dirty="0" smtClean="0">
                <a:latin typeface="Courier New" pitchFamily="49" charset="0"/>
                <a:cs typeface="Courier New" pitchFamily="49" charset="0"/>
              </a:rPr>
              <a:t>两行记录）</a:t>
            </a:r>
            <a:endParaRPr lang="en-US" altLang="zh-CN" sz="1200" b="0" dirty="0" smtClean="0">
              <a:latin typeface="Courier New" pitchFamily="49" charset="0"/>
              <a:cs typeface="Courier New" pitchFamily="49" charset="0"/>
            </a:endParaRPr>
          </a:p>
          <a:p>
            <a:pPr algn="l">
              <a:buClr>
                <a:srgbClr val="00B0F0"/>
              </a:buClr>
            </a:pPr>
            <a:endParaRPr lang="en-US" altLang="zh-CN" sz="1200" b="0" dirty="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A.PK,A.CREATIONDATE from master_0 A where (A.PK IN </a:t>
            </a:r>
            <a:r>
              <a:rPr lang="en-US" altLang="zh-CN" sz="1200" b="0" dirty="0" smtClean="0">
                <a:latin typeface="Courier New" pitchFamily="49" charset="0"/>
                <a:cs typeface="Courier New" pitchFamily="49" charset="0"/>
              </a:rPr>
              <a:t>(?))  </a:t>
            </a:r>
            <a:r>
              <a:rPr lang="zh-CN" altLang="en-US" sz="1200" b="0" dirty="0" smtClean="0">
                <a:latin typeface="Courier New" pitchFamily="49" charset="0"/>
                <a:cs typeface="Courier New" pitchFamily="49" charset="0"/>
              </a:rPr>
              <a:t>（绑定变量为</a:t>
            </a:r>
            <a:r>
              <a:rPr lang="en-US" altLang="zh-CN" sz="1200" b="0" dirty="0" smtClean="0">
                <a:latin typeface="Courier New" pitchFamily="49" charset="0"/>
                <a:cs typeface="Courier New" pitchFamily="49" charset="0"/>
              </a:rPr>
              <a:t>0</a:t>
            </a:r>
            <a:r>
              <a:rPr lang="zh-CN" altLang="en-US" sz="1200" b="0" dirty="0" smtClean="0">
                <a:latin typeface="Courier New" pitchFamily="49" charset="0"/>
                <a:cs typeface="Courier New" pitchFamily="49" charset="0"/>
              </a:rPr>
              <a:t>）</a:t>
            </a:r>
            <a:endParaRPr lang="en-US" altLang="zh-CN" sz="1200" b="0" dirty="0" smtClean="0">
              <a:latin typeface="Courier New" pitchFamily="49" charset="0"/>
              <a:cs typeface="Courier New" pitchFamily="49" charset="0"/>
            </a:endParaRPr>
          </a:p>
          <a:p>
            <a:pPr algn="l">
              <a:buClr>
                <a:srgbClr val="00B0F0"/>
              </a:buClr>
            </a:pPr>
            <a:endParaRPr lang="en-US" altLang="zh-CN" sz="1200" b="0" dirty="0" smtClean="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A.PK,A.CREATIONDATE from </a:t>
            </a:r>
            <a:r>
              <a:rPr lang="en-US" altLang="zh-CN" sz="1200" b="0" dirty="0" smtClean="0">
                <a:latin typeface="Courier New" pitchFamily="49" charset="0"/>
                <a:cs typeface="Courier New" pitchFamily="49" charset="0"/>
              </a:rPr>
              <a:t>master_4 </a:t>
            </a:r>
            <a:r>
              <a:rPr lang="en-US" altLang="zh-CN" sz="1200" b="0" dirty="0">
                <a:latin typeface="Courier New" pitchFamily="49" charset="0"/>
                <a:cs typeface="Courier New" pitchFamily="49" charset="0"/>
              </a:rPr>
              <a:t>A where (A.PK IN </a:t>
            </a:r>
            <a:r>
              <a:rPr lang="en-US" altLang="zh-CN" sz="1200" b="0" dirty="0" smtClean="0">
                <a:latin typeface="Courier New" pitchFamily="49" charset="0"/>
                <a:cs typeface="Courier New" pitchFamily="49" charset="0"/>
              </a:rPr>
              <a:t>(?))  </a:t>
            </a:r>
            <a:r>
              <a:rPr lang="zh-CN" altLang="en-US" sz="1200" b="0" dirty="0" smtClean="0">
                <a:latin typeface="Courier New" pitchFamily="49" charset="0"/>
                <a:cs typeface="Courier New" pitchFamily="49" charset="0"/>
              </a:rPr>
              <a:t>（绑定变量为</a:t>
            </a:r>
            <a:r>
              <a:rPr lang="en-US" altLang="zh-CN" sz="1200" b="0" dirty="0" smtClean="0">
                <a:latin typeface="Courier New" pitchFamily="49" charset="0"/>
                <a:cs typeface="Courier New" pitchFamily="49" charset="0"/>
              </a:rPr>
              <a:t>4</a:t>
            </a:r>
            <a:r>
              <a:rPr lang="zh-CN" altLang="en-US" sz="1200" b="0" dirty="0" smtClean="0">
                <a:latin typeface="Courier New" pitchFamily="49" charset="0"/>
                <a:cs typeface="Courier New" pitchFamily="49" charset="0"/>
              </a:rPr>
              <a:t>）</a:t>
            </a:r>
            <a:endParaRPr lang="en-US" altLang="zh-CN" sz="1200" b="0" dirty="0" smtClean="0">
              <a:latin typeface="Courier New" pitchFamily="49" charset="0"/>
              <a:cs typeface="Courier New" pitchFamily="49" charset="0"/>
            </a:endParaRPr>
          </a:p>
        </p:txBody>
      </p:sp>
      <p:sp>
        <p:nvSpPr>
          <p:cNvPr id="15" name="矩形 14"/>
          <p:cNvSpPr/>
          <p:nvPr/>
        </p:nvSpPr>
        <p:spPr>
          <a:xfrm>
            <a:off x="4360984" y="4178411"/>
            <a:ext cx="4753983" cy="2283702"/>
          </a:xfrm>
          <a:prstGeom prst="rect">
            <a:avLst/>
          </a:prstGeom>
          <a:solidFill>
            <a:schemeClr val="bg1"/>
          </a:solidFill>
          <a:ln w="3175">
            <a:solidFill>
              <a:schemeClr val="tx1"/>
            </a:solidFill>
          </a:ln>
        </p:spPr>
        <p:txBody>
          <a:bodyPr wrap="square">
            <a:spAutoFit/>
          </a:bodyPr>
          <a:lstStyle/>
          <a:p>
            <a:pPr algn="l"/>
            <a:r>
              <a:rPr lang="en-US" altLang="zh-CN" sz="800" b="0" dirty="0">
                <a:latin typeface="Courier New" pitchFamily="49" charset="0"/>
                <a:cs typeface="Courier New" pitchFamily="49" charset="0"/>
              </a:rPr>
              <a:t>Merge as A</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queryConcurrency:CONCURRENT</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columns:[A.PK, A.CREATIONDATE]</a:t>
            </a:r>
          </a:p>
          <a:p>
            <a:pPr algn="l"/>
            <a:r>
              <a:rPr lang="en-US" altLang="zh-CN" sz="800" b="0" dirty="0">
                <a:latin typeface="Courier New" pitchFamily="49" charset="0"/>
                <a:cs typeface="Courier New" pitchFamily="49" charset="0"/>
              </a:rPr>
              <a:t>    executeOn:sample_db_00</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subQueries</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Query from MASTER as A</a:t>
            </a:r>
          </a:p>
          <a:p>
            <a:pPr algn="l"/>
            <a:r>
              <a:rPr lang="en-US" altLang="zh-CN" sz="800" b="0" dirty="0">
                <a:latin typeface="Courier New" pitchFamily="49" charset="0"/>
                <a:cs typeface="Courier New" pitchFamily="49" charset="0"/>
              </a:rPr>
              <a:t>            tableName:master_0</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keyFilter:MASTER.PK</a:t>
            </a:r>
            <a:r>
              <a:rPr lang="en-US" altLang="zh-CN" sz="800" b="0" dirty="0">
                <a:latin typeface="Courier New" pitchFamily="49" charset="0"/>
                <a:cs typeface="Courier New" pitchFamily="49" charset="0"/>
              </a:rPr>
              <a:t> IN </a:t>
            </a:r>
            <a:r>
              <a:rPr lang="en-US" altLang="zh-CN" sz="800" b="0" dirty="0" smtClean="0">
                <a:latin typeface="Courier New" pitchFamily="49" charset="0"/>
                <a:cs typeface="Courier New" pitchFamily="49" charset="0"/>
              </a:rPr>
              <a:t>[0]</a:t>
            </a:r>
            <a:endParaRPr lang="en-US" altLang="zh-CN" sz="800" b="0" dirty="0">
              <a:latin typeface="Courier New" pitchFamily="49" charset="0"/>
              <a:cs typeface="Courier New" pitchFamily="49" charset="0"/>
            </a:endParaRPr>
          </a:p>
          <a:p>
            <a:pPr algn="l"/>
            <a:r>
              <a:rPr lang="en-US" altLang="zh-CN" sz="800" b="0" dirty="0">
                <a:latin typeface="Courier New" pitchFamily="49" charset="0"/>
                <a:cs typeface="Courier New" pitchFamily="49" charset="0"/>
              </a:rPr>
              <a:t>            columns:[MASTER.PK, MASTER.CREATIONDATE]</a:t>
            </a:r>
          </a:p>
          <a:p>
            <a:pPr algn="l"/>
            <a:r>
              <a:rPr lang="en-US" altLang="zh-CN" sz="800" b="0" dirty="0">
                <a:latin typeface="Courier New" pitchFamily="49" charset="0"/>
                <a:cs typeface="Courier New" pitchFamily="49" charset="0"/>
              </a:rPr>
              <a:t>            executeOn:sample_db_00</a:t>
            </a:r>
          </a:p>
          <a:p>
            <a:pPr algn="l"/>
            <a:r>
              <a:rPr lang="en-US" altLang="zh-CN" sz="800" b="0" dirty="0">
                <a:latin typeface="Courier New" pitchFamily="49" charset="0"/>
                <a:cs typeface="Courier New" pitchFamily="49" charset="0"/>
              </a:rPr>
              <a:t>        Query from MASTER as A</a:t>
            </a:r>
          </a:p>
          <a:p>
            <a:pPr algn="l"/>
            <a:r>
              <a:rPr lang="en-US" altLang="zh-CN" sz="800" b="0" dirty="0">
                <a:latin typeface="Courier New" pitchFamily="49" charset="0"/>
                <a:cs typeface="Courier New" pitchFamily="49" charset="0"/>
              </a:rPr>
              <a:t>            tableName:master_4</a:t>
            </a:r>
          </a:p>
          <a:p>
            <a:pPr algn="l"/>
            <a:r>
              <a:rPr lang="en-US" altLang="zh-CN" sz="800" b="0" dirty="0">
                <a:latin typeface="Courier New" pitchFamily="49" charset="0"/>
                <a:cs typeface="Courier New" pitchFamily="49" charset="0"/>
              </a:rPr>
              <a:t>            </a:t>
            </a:r>
            <a:r>
              <a:rPr lang="en-US" altLang="zh-CN" sz="800" b="0" dirty="0" err="1">
                <a:latin typeface="Courier New" pitchFamily="49" charset="0"/>
                <a:cs typeface="Courier New" pitchFamily="49" charset="0"/>
              </a:rPr>
              <a:t>keyFilter:MASTER.PK</a:t>
            </a:r>
            <a:r>
              <a:rPr lang="en-US" altLang="zh-CN" sz="800" b="0" dirty="0">
                <a:latin typeface="Courier New" pitchFamily="49" charset="0"/>
                <a:cs typeface="Courier New" pitchFamily="49" charset="0"/>
              </a:rPr>
              <a:t> IN </a:t>
            </a:r>
            <a:r>
              <a:rPr lang="en-US" altLang="zh-CN" sz="800" b="0" dirty="0" smtClean="0">
                <a:latin typeface="Courier New" pitchFamily="49" charset="0"/>
                <a:cs typeface="Courier New" pitchFamily="49" charset="0"/>
              </a:rPr>
              <a:t>[4</a:t>
            </a:r>
            <a:r>
              <a:rPr lang="en-US" altLang="zh-CN" sz="800" b="0" dirty="0">
                <a:latin typeface="Courier New" pitchFamily="49" charset="0"/>
                <a:cs typeface="Courier New" pitchFamily="49" charset="0"/>
              </a:rPr>
              <a:t>]</a:t>
            </a:r>
          </a:p>
          <a:p>
            <a:pPr algn="l"/>
            <a:r>
              <a:rPr lang="en-US" altLang="zh-CN" sz="800" b="0" dirty="0">
                <a:latin typeface="Courier New" pitchFamily="49" charset="0"/>
                <a:cs typeface="Courier New" pitchFamily="49" charset="0"/>
              </a:rPr>
              <a:t>            columns:[MASTER.PK, MASTER.CREATIONDATE]</a:t>
            </a:r>
          </a:p>
          <a:p>
            <a:pPr algn="l"/>
            <a:r>
              <a:rPr lang="en-US" altLang="zh-CN" sz="800" b="0" dirty="0">
                <a:latin typeface="Courier New" pitchFamily="49" charset="0"/>
                <a:cs typeface="Courier New" pitchFamily="49" charset="0"/>
              </a:rPr>
              <a:t>            executeOn:sample_db_01</a:t>
            </a:r>
            <a:endParaRPr lang="en-US" altLang="zh-CN" sz="800" b="0" dirty="0" smtClean="0">
              <a:latin typeface="Courier New" pitchFamily="49" charset="0"/>
              <a:ea typeface="微软雅黑" pitchFamily="34" charset="-122"/>
              <a:cs typeface="Courier New" pitchFamily="49" charset="0"/>
            </a:endParaRPr>
          </a:p>
        </p:txBody>
      </p:sp>
    </p:spTree>
    <p:extLst>
      <p:ext uri="{BB962C8B-B14F-4D97-AF65-F5344CB8AC3E}">
        <p14:creationId xmlns:p14="http://schemas.microsoft.com/office/powerpoint/2010/main" val="352887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1+#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执</a:t>
            </a:r>
            <a:r>
              <a:rPr lang="zh-CN" altLang="en-US" sz="2000" dirty="0" smtClean="0">
                <a:solidFill>
                  <a:srgbClr val="0070C0"/>
                </a:solidFill>
                <a:latin typeface="微软雅黑" pitchFamily="34" charset="-122"/>
                <a:ea typeface="微软雅黑" pitchFamily="34" charset="-122"/>
              </a:rPr>
              <a:t>行计划</a:t>
            </a:r>
            <a:r>
              <a:rPr lang="en-US" altLang="zh-CN" sz="2000" dirty="0">
                <a:solidFill>
                  <a:srgbClr val="0070C0"/>
                </a:solidFill>
                <a:latin typeface="微软雅黑" pitchFamily="34" charset="-122"/>
                <a:ea typeface="微软雅黑" pitchFamily="34" charset="-122"/>
              </a:rPr>
              <a:t>---</a:t>
            </a:r>
            <a:r>
              <a:rPr lang="zh-CN" altLang="en-US" sz="2000" dirty="0" smtClean="0">
                <a:solidFill>
                  <a:srgbClr val="0070C0"/>
                </a:solidFill>
                <a:latin typeface="微软雅黑" pitchFamily="34" charset="-122"/>
                <a:ea typeface="微软雅黑" pitchFamily="34" charset="-122"/>
              </a:rPr>
              <a:t>关联查询（续）</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46743" y="804704"/>
            <a:ext cx="8665028" cy="1107996"/>
          </a:xfrm>
          <a:prstGeom prst="rect">
            <a:avLst/>
          </a:prstGeom>
          <a:ln>
            <a:solidFill>
              <a:srgbClr val="C00000"/>
            </a:solidFill>
          </a:ln>
        </p:spPr>
        <p:txBody>
          <a:bodyPr wrap="square">
            <a:spAutoFit/>
          </a:bodyPr>
          <a:lstStyle/>
          <a:p>
            <a:pPr algn="l"/>
            <a:r>
              <a:rPr lang="en-US" altLang="zh-CN" sz="1500" b="0" dirty="0" smtClean="0">
                <a:latin typeface="微软雅黑" pitchFamily="34" charset="-122"/>
                <a:ea typeface="微软雅黑" pitchFamily="34" charset="-122"/>
              </a:rPr>
              <a:t>            </a:t>
            </a:r>
            <a:r>
              <a:rPr lang="zh-CN" altLang="zh-CN" sz="1500" b="0" dirty="0" smtClean="0">
                <a:latin typeface="微软雅黑" pitchFamily="34" charset="-122"/>
                <a:ea typeface="微软雅黑" pitchFamily="34" charset="-122"/>
              </a:rPr>
              <a:t>当</a:t>
            </a:r>
            <a:r>
              <a:rPr lang="en-US" altLang="zh-CN" sz="1500" b="0" dirty="0">
                <a:latin typeface="微软雅黑" pitchFamily="34" charset="-122"/>
                <a:ea typeface="微软雅黑" pitchFamily="34" charset="-122"/>
              </a:rPr>
              <a:t>TDDL</a:t>
            </a:r>
            <a:r>
              <a:rPr lang="zh-CN" altLang="zh-CN" sz="1500" b="0" dirty="0">
                <a:latin typeface="微软雅黑" pitchFamily="34" charset="-122"/>
                <a:ea typeface="微软雅黑" pitchFamily="34" charset="-122"/>
              </a:rPr>
              <a:t>在跨库做</a:t>
            </a:r>
            <a:r>
              <a:rPr lang="en-US" altLang="zh-CN" sz="1500" b="0" dirty="0">
                <a:latin typeface="微软雅黑" pitchFamily="34" charset="-122"/>
                <a:ea typeface="微软雅黑" pitchFamily="34" charset="-122"/>
              </a:rPr>
              <a:t>nest loop</a:t>
            </a:r>
            <a:r>
              <a:rPr lang="zh-CN" altLang="zh-CN" sz="1500" b="0" dirty="0">
                <a:latin typeface="微软雅黑" pitchFamily="34" charset="-122"/>
                <a:ea typeface="微软雅黑" pitchFamily="34" charset="-122"/>
              </a:rPr>
              <a:t>连接查询时，被驱动表是根据驱动表的结果一次性查询还是根据驱动表每行记录去分片库查询</a:t>
            </a:r>
            <a:r>
              <a:rPr lang="zh-CN" altLang="zh-CN" sz="1500" b="0" dirty="0" smtClean="0">
                <a:latin typeface="微软雅黑" pitchFamily="34" charset="-122"/>
                <a:ea typeface="微软雅黑" pitchFamily="34" charset="-122"/>
              </a:rPr>
              <a:t>？</a:t>
            </a:r>
            <a:endParaRPr lang="en-US" altLang="zh-CN" sz="1500" b="0" dirty="0" smtClean="0">
              <a:latin typeface="微软雅黑" pitchFamily="34" charset="-122"/>
              <a:ea typeface="微软雅黑" pitchFamily="34" charset="-122"/>
            </a:endParaRPr>
          </a:p>
          <a:p>
            <a:pPr algn="l"/>
            <a:r>
              <a:rPr lang="zh-CN" altLang="zh-CN" sz="1500" b="0" dirty="0" smtClean="0">
                <a:latin typeface="Courier New" pitchFamily="49" charset="0"/>
                <a:cs typeface="Courier New" pitchFamily="49" charset="0"/>
              </a:rPr>
              <a:t>比</a:t>
            </a:r>
            <a:r>
              <a:rPr lang="zh-CN" altLang="zh-CN" sz="1500" b="0" dirty="0">
                <a:latin typeface="Courier New" pitchFamily="49" charset="0"/>
                <a:cs typeface="Courier New" pitchFamily="49" charset="0"/>
              </a:rPr>
              <a:t>如执行</a:t>
            </a:r>
            <a:r>
              <a:rPr lang="en-US" altLang="zh-CN" sz="1500" b="0" dirty="0" err="1">
                <a:latin typeface="Courier New" pitchFamily="49" charset="0"/>
                <a:cs typeface="Courier New" pitchFamily="49" charset="0"/>
              </a:rPr>
              <a:t>sql</a:t>
            </a:r>
            <a:r>
              <a:rPr lang="zh-CN" altLang="zh-CN" sz="1500" b="0" dirty="0">
                <a:latin typeface="Courier New" pitchFamily="49" charset="0"/>
                <a:cs typeface="Courier New" pitchFamily="49" charset="0"/>
              </a:rPr>
              <a:t>：</a:t>
            </a:r>
            <a:r>
              <a:rPr lang="en-US" altLang="zh-CN" sz="1500" b="0" dirty="0">
                <a:latin typeface="Courier New" pitchFamily="49" charset="0"/>
                <a:cs typeface="Courier New" pitchFamily="49" charset="0"/>
              </a:rPr>
              <a:t>select * from t1 b, master a  where a.pk=b.id  </a:t>
            </a:r>
            <a:endParaRPr lang="en-US" altLang="zh-CN" sz="1500" b="0" dirty="0" smtClean="0">
              <a:latin typeface="Courier New" pitchFamily="49" charset="0"/>
              <a:cs typeface="Courier New" pitchFamily="49" charset="0"/>
            </a:endParaRPr>
          </a:p>
          <a:p>
            <a:pPr algn="l"/>
            <a:r>
              <a:rPr lang="zh-CN" altLang="zh-CN" sz="1500" b="0" dirty="0" smtClean="0">
                <a:latin typeface="Courier New" pitchFamily="49" charset="0"/>
                <a:cs typeface="Courier New" pitchFamily="49" charset="0"/>
              </a:rPr>
              <a:t>（</a:t>
            </a:r>
            <a:r>
              <a:rPr lang="en-US" altLang="zh-CN" sz="1500" b="0" dirty="0">
                <a:latin typeface="Courier New" pitchFamily="49" charset="0"/>
                <a:cs typeface="Courier New" pitchFamily="49" charset="0"/>
              </a:rPr>
              <a:t>master</a:t>
            </a:r>
            <a:r>
              <a:rPr lang="zh-CN" altLang="zh-CN" sz="1500" b="0" dirty="0">
                <a:latin typeface="Courier New" pitchFamily="49" charset="0"/>
                <a:cs typeface="Courier New" pitchFamily="49" charset="0"/>
              </a:rPr>
              <a:t>表是分片表，</a:t>
            </a:r>
            <a:r>
              <a:rPr lang="en-US" altLang="zh-CN" sz="1500" b="0" dirty="0">
                <a:latin typeface="Courier New" pitchFamily="49" charset="0"/>
                <a:cs typeface="Courier New" pitchFamily="49" charset="0"/>
              </a:rPr>
              <a:t>t1</a:t>
            </a:r>
            <a:r>
              <a:rPr lang="zh-CN" altLang="zh-CN" sz="1500" b="0" dirty="0">
                <a:latin typeface="Courier New" pitchFamily="49" charset="0"/>
                <a:cs typeface="Courier New" pitchFamily="49" charset="0"/>
              </a:rPr>
              <a:t>是非分片表</a:t>
            </a:r>
            <a:r>
              <a:rPr lang="zh-CN" altLang="zh-CN" sz="1500" b="0" dirty="0" smtClean="0">
                <a:latin typeface="Courier New" pitchFamily="49" charset="0"/>
                <a:cs typeface="Courier New" pitchFamily="49" charset="0"/>
              </a:rPr>
              <a:t>）</a:t>
            </a:r>
            <a:endParaRPr lang="zh-CN" altLang="en-US" sz="1500" b="0" dirty="0">
              <a:latin typeface="微软雅黑" pitchFamily="34" charset="-122"/>
              <a:ea typeface="微软雅黑" pitchFamily="34" charset="-122"/>
            </a:endParaRPr>
          </a:p>
        </p:txBody>
      </p:sp>
      <p:sp>
        <p:nvSpPr>
          <p:cNvPr id="10" name="矩形 9"/>
          <p:cNvSpPr/>
          <p:nvPr/>
        </p:nvSpPr>
        <p:spPr>
          <a:xfrm>
            <a:off x="246743" y="2278058"/>
            <a:ext cx="8665028" cy="3323987"/>
          </a:xfrm>
          <a:prstGeom prst="rect">
            <a:avLst/>
          </a:prstGeom>
          <a:noFill/>
          <a:ln w="3175">
            <a:solidFill>
              <a:schemeClr val="tx1"/>
            </a:solidFill>
          </a:ln>
        </p:spPr>
        <p:txBody>
          <a:bodyPr wrap="square">
            <a:spAutoFit/>
          </a:bodyPr>
          <a:lstStyle/>
          <a:p>
            <a:pPr algn="l"/>
            <a:r>
              <a:rPr lang="en-US" altLang="zh-CN" sz="1500" b="0" dirty="0" smtClean="0">
                <a:latin typeface="Courier New" pitchFamily="49" charset="0"/>
                <a:cs typeface="Courier New" pitchFamily="49" charset="0"/>
              </a:rPr>
              <a:t>      </a:t>
            </a:r>
            <a:r>
              <a:rPr lang="zh-CN" altLang="zh-CN" sz="1500" b="0" dirty="0" smtClean="0">
                <a:latin typeface="Courier New" pitchFamily="49" charset="0"/>
                <a:cs typeface="Courier New" pitchFamily="49" charset="0"/>
              </a:rPr>
              <a:t>被</a:t>
            </a:r>
            <a:r>
              <a:rPr lang="zh-CN" altLang="zh-CN" sz="1500" b="0" dirty="0">
                <a:latin typeface="Courier New" pitchFamily="49" charset="0"/>
                <a:cs typeface="Courier New" pitchFamily="49" charset="0"/>
              </a:rPr>
              <a:t>驱动表根据驱动表的查询结果，分批次（每批</a:t>
            </a:r>
            <a:r>
              <a:rPr lang="en-US" altLang="zh-CN" sz="1500" b="0" dirty="0">
                <a:latin typeface="Courier New" pitchFamily="49" charset="0"/>
                <a:cs typeface="Courier New" pitchFamily="49" charset="0"/>
              </a:rPr>
              <a:t>20</a:t>
            </a:r>
            <a:r>
              <a:rPr lang="zh-CN" altLang="zh-CN" sz="1500" b="0" dirty="0">
                <a:latin typeface="Courier New" pitchFamily="49" charset="0"/>
                <a:cs typeface="Courier New" pitchFamily="49" charset="0"/>
              </a:rPr>
              <a:t>条记录），去分片库</a:t>
            </a:r>
            <a:r>
              <a:rPr lang="zh-CN" altLang="zh-CN" sz="1500" b="0" dirty="0" smtClean="0">
                <a:latin typeface="Courier New" pitchFamily="49" charset="0"/>
                <a:cs typeface="Courier New" pitchFamily="49" charset="0"/>
              </a:rPr>
              <a:t>中查</a:t>
            </a:r>
            <a:r>
              <a:rPr lang="zh-CN" altLang="zh-CN" sz="1500" b="0" dirty="0">
                <a:latin typeface="Courier New" pitchFamily="49" charset="0"/>
                <a:cs typeface="Courier New" pitchFamily="49" charset="0"/>
              </a:rPr>
              <a:t>询，用</a:t>
            </a:r>
            <a:r>
              <a:rPr lang="en-US" altLang="zh-CN" sz="1500" b="0" dirty="0">
                <a:latin typeface="Courier New" pitchFamily="49" charset="0"/>
                <a:cs typeface="Courier New" pitchFamily="49" charset="0"/>
              </a:rPr>
              <a:t> IN (?,?,?,?....)</a:t>
            </a:r>
            <a:r>
              <a:rPr lang="zh-CN" altLang="zh-CN" sz="1500" b="0" dirty="0">
                <a:latin typeface="Courier New" pitchFamily="49" charset="0"/>
                <a:cs typeface="Courier New" pitchFamily="49" charset="0"/>
              </a:rPr>
              <a:t>的方式进行条件筛选</a:t>
            </a:r>
            <a:r>
              <a:rPr lang="zh-CN" altLang="zh-CN" sz="1500" b="0" dirty="0" smtClean="0">
                <a:latin typeface="Courier New" pitchFamily="49" charset="0"/>
                <a:cs typeface="Courier New" pitchFamily="49" charset="0"/>
              </a:rPr>
              <a:t>。</a:t>
            </a:r>
            <a:endParaRPr lang="en-US" altLang="zh-CN" sz="1500" b="0" dirty="0" smtClean="0">
              <a:latin typeface="Courier New" pitchFamily="49" charset="0"/>
              <a:cs typeface="Courier New" pitchFamily="49" charset="0"/>
            </a:endParaRPr>
          </a:p>
          <a:p>
            <a:pPr algn="l"/>
            <a:r>
              <a:rPr lang="zh-CN" altLang="zh-CN" sz="1500" b="0" dirty="0" smtClean="0">
                <a:latin typeface="Courier New" pitchFamily="49" charset="0"/>
                <a:cs typeface="Courier New" pitchFamily="49" charset="0"/>
              </a:rPr>
              <a:t>那</a:t>
            </a:r>
            <a:r>
              <a:rPr lang="zh-CN" altLang="zh-CN" sz="1500" b="0" dirty="0">
                <a:latin typeface="Courier New" pitchFamily="49" charset="0"/>
                <a:cs typeface="Courier New" pitchFamily="49" charset="0"/>
              </a:rPr>
              <a:t>么，</a:t>
            </a:r>
            <a:r>
              <a:rPr lang="zh-CN" altLang="en-US" sz="1500" b="0" dirty="0" smtClean="0">
                <a:latin typeface="Courier New" pitchFamily="49" charset="0"/>
                <a:cs typeface="Courier New" pitchFamily="49" charset="0"/>
              </a:rPr>
              <a:t>对于以上的</a:t>
            </a:r>
            <a:r>
              <a:rPr lang="en-US" altLang="zh-CN" sz="1500" b="0" dirty="0" smtClean="0">
                <a:latin typeface="Courier New" pitchFamily="49" charset="0"/>
                <a:cs typeface="Courier New" pitchFamily="49" charset="0"/>
              </a:rPr>
              <a:t>SQL</a:t>
            </a:r>
            <a:r>
              <a:rPr lang="zh-CN" altLang="en-US" sz="1500" b="0" dirty="0" smtClean="0">
                <a:latin typeface="Courier New" pitchFamily="49" charset="0"/>
                <a:cs typeface="Courier New" pitchFamily="49" charset="0"/>
              </a:rPr>
              <a:t>语句，</a:t>
            </a:r>
            <a:r>
              <a:rPr lang="zh-CN" altLang="zh-CN" sz="1500" b="0" dirty="0" smtClean="0">
                <a:latin typeface="Courier New" pitchFamily="49" charset="0"/>
                <a:cs typeface="Courier New" pitchFamily="49" charset="0"/>
              </a:rPr>
              <a:t>执</a:t>
            </a:r>
            <a:r>
              <a:rPr lang="zh-CN" altLang="zh-CN" sz="1500" b="0" dirty="0">
                <a:latin typeface="Courier New" pitchFamily="49" charset="0"/>
                <a:cs typeface="Courier New" pitchFamily="49" charset="0"/>
              </a:rPr>
              <a:t>行顺序是：</a:t>
            </a:r>
          </a:p>
          <a:p>
            <a:pPr algn="l"/>
            <a:r>
              <a:rPr lang="en-US" altLang="zh-CN" sz="1500" b="0" dirty="0">
                <a:latin typeface="Courier New" pitchFamily="49" charset="0"/>
                <a:cs typeface="Courier New" pitchFamily="49" charset="0"/>
              </a:rPr>
              <a:t>1</a:t>
            </a:r>
            <a:r>
              <a:rPr lang="zh-CN" altLang="zh-CN" sz="1500" b="0" dirty="0">
                <a:latin typeface="Courier New" pitchFamily="49" charset="0"/>
                <a:cs typeface="Courier New" pitchFamily="49" charset="0"/>
              </a:rPr>
              <a:t>、首先，查询</a:t>
            </a:r>
            <a:r>
              <a:rPr lang="en-US" altLang="zh-CN" sz="1500" b="0" dirty="0">
                <a:latin typeface="Courier New" pitchFamily="49" charset="0"/>
                <a:cs typeface="Courier New" pitchFamily="49" charset="0"/>
              </a:rPr>
              <a:t>t1</a:t>
            </a:r>
            <a:r>
              <a:rPr lang="zh-CN" altLang="zh-CN" sz="1500" b="0" dirty="0">
                <a:latin typeface="Courier New" pitchFamily="49" charset="0"/>
                <a:cs typeface="Courier New" pitchFamily="49" charset="0"/>
              </a:rPr>
              <a:t>表：</a:t>
            </a:r>
            <a:r>
              <a:rPr lang="en-US" altLang="zh-CN" sz="1500" b="0" dirty="0">
                <a:latin typeface="Courier New" pitchFamily="49" charset="0"/>
                <a:cs typeface="Courier New" pitchFamily="49" charset="0"/>
              </a:rPr>
              <a:t>select B.ID,B.CREATIONDATE from T1 B</a:t>
            </a:r>
            <a:endParaRPr lang="zh-CN" altLang="zh-CN" sz="1500" b="0" dirty="0">
              <a:latin typeface="Courier New" pitchFamily="49" charset="0"/>
              <a:cs typeface="Courier New" pitchFamily="49" charset="0"/>
            </a:endParaRPr>
          </a:p>
          <a:p>
            <a:pPr algn="l"/>
            <a:r>
              <a:rPr lang="en-US" altLang="zh-CN" sz="1500" b="0" dirty="0">
                <a:latin typeface="Courier New" pitchFamily="49" charset="0"/>
                <a:cs typeface="Courier New" pitchFamily="49" charset="0"/>
              </a:rPr>
              <a:t>2</a:t>
            </a:r>
            <a:r>
              <a:rPr lang="zh-CN" altLang="zh-CN" sz="1500" b="0" dirty="0">
                <a:latin typeface="Courier New" pitchFamily="49" charset="0"/>
                <a:cs typeface="Courier New" pitchFamily="49" charset="0"/>
              </a:rPr>
              <a:t>、然后，根据</a:t>
            </a:r>
            <a:r>
              <a:rPr lang="en-US" altLang="zh-CN" sz="1500" b="0" dirty="0">
                <a:latin typeface="Courier New" pitchFamily="49" charset="0"/>
                <a:cs typeface="Courier New" pitchFamily="49" charset="0"/>
              </a:rPr>
              <a:t>t1</a:t>
            </a:r>
            <a:r>
              <a:rPr lang="zh-CN" altLang="zh-CN" sz="1500" b="0" dirty="0">
                <a:latin typeface="Courier New" pitchFamily="49" charset="0"/>
                <a:cs typeface="Courier New" pitchFamily="49" charset="0"/>
              </a:rPr>
              <a:t>表的查询结果，每次取</a:t>
            </a:r>
            <a:r>
              <a:rPr lang="en-US" altLang="zh-CN" sz="1500" b="0" dirty="0">
                <a:latin typeface="Courier New" pitchFamily="49" charset="0"/>
                <a:cs typeface="Courier New" pitchFamily="49" charset="0"/>
              </a:rPr>
              <a:t>20</a:t>
            </a:r>
            <a:r>
              <a:rPr lang="zh-CN" altLang="zh-CN" sz="1500" b="0" dirty="0">
                <a:latin typeface="Courier New" pitchFamily="49" charset="0"/>
                <a:cs typeface="Courier New" pitchFamily="49" charset="0"/>
              </a:rPr>
              <a:t>行记录，再分别到每个</a:t>
            </a:r>
            <a:r>
              <a:rPr lang="en-US" altLang="zh-CN" sz="1500" b="0" dirty="0">
                <a:latin typeface="Courier New" pitchFamily="49" charset="0"/>
                <a:cs typeface="Courier New" pitchFamily="49" charset="0"/>
              </a:rPr>
              <a:t>master</a:t>
            </a:r>
            <a:r>
              <a:rPr lang="zh-CN" altLang="zh-CN" sz="1500" b="0" dirty="0">
                <a:latin typeface="Courier New" pitchFamily="49" charset="0"/>
                <a:cs typeface="Courier New" pitchFamily="49" charset="0"/>
              </a:rPr>
              <a:t>分片表中执行：</a:t>
            </a:r>
          </a:p>
          <a:p>
            <a:pPr algn="l"/>
            <a:r>
              <a:rPr lang="en-US" altLang="zh-CN" sz="1500" b="0" dirty="0">
                <a:latin typeface="Courier New" pitchFamily="49" charset="0"/>
                <a:cs typeface="Courier New" pitchFamily="49" charset="0"/>
              </a:rPr>
              <a:t>select A.PK,A.CREATIONDATE from master_0 A where (A.PK IN </a:t>
            </a:r>
            <a:r>
              <a:rPr lang="en-US" altLang="zh-CN" sz="1500" b="0" dirty="0" smtClean="0">
                <a:latin typeface="Courier New" pitchFamily="49" charset="0"/>
                <a:cs typeface="Courier New" pitchFamily="49" charset="0"/>
              </a:rPr>
              <a:t>(?,?,?))</a:t>
            </a:r>
          </a:p>
          <a:p>
            <a:pPr algn="l"/>
            <a:r>
              <a:rPr lang="en-US" altLang="zh-CN" sz="1500" b="0" dirty="0">
                <a:latin typeface="Courier New" pitchFamily="49" charset="0"/>
                <a:cs typeface="Courier New" pitchFamily="49" charset="0"/>
              </a:rPr>
              <a:t>select A.PK,A.CREATIONDATE from master_1 A where (A.PK IN (?,?,?))</a:t>
            </a:r>
            <a:endParaRPr lang="zh-CN" altLang="zh-CN" sz="1500" b="0" dirty="0">
              <a:latin typeface="Courier New" pitchFamily="49" charset="0"/>
              <a:cs typeface="Courier New" pitchFamily="49" charset="0"/>
            </a:endParaRPr>
          </a:p>
          <a:p>
            <a:pPr algn="l"/>
            <a:r>
              <a:rPr lang="en-US" altLang="zh-CN" sz="1500" b="0" dirty="0">
                <a:latin typeface="Courier New" pitchFamily="49" charset="0"/>
                <a:cs typeface="Courier New" pitchFamily="49" charset="0"/>
              </a:rPr>
              <a:t>select A.PK,A.CREATIONDATE from master_2 A where (A.PK IN (?,?,?,?))</a:t>
            </a:r>
            <a:endParaRPr lang="zh-CN" altLang="zh-CN" sz="1500" b="0" dirty="0">
              <a:latin typeface="Courier New" pitchFamily="49" charset="0"/>
              <a:cs typeface="Courier New" pitchFamily="49" charset="0"/>
            </a:endParaRPr>
          </a:p>
          <a:p>
            <a:pPr algn="l"/>
            <a:r>
              <a:rPr lang="en-US" altLang="zh-CN" sz="1500" b="0" dirty="0">
                <a:latin typeface="Courier New" pitchFamily="49" charset="0"/>
                <a:cs typeface="Courier New" pitchFamily="49" charset="0"/>
              </a:rPr>
              <a:t>select A.PK,A.CREATIONDATE from master_3 A where (A.PK IN (?,?,?,?))</a:t>
            </a:r>
            <a:endParaRPr lang="zh-CN" altLang="zh-CN" sz="1500" b="0" dirty="0">
              <a:latin typeface="Courier New" pitchFamily="49" charset="0"/>
              <a:cs typeface="Courier New" pitchFamily="49" charset="0"/>
            </a:endParaRPr>
          </a:p>
          <a:p>
            <a:pPr algn="l"/>
            <a:r>
              <a:rPr lang="en-US" altLang="zh-CN" sz="1500" b="0" dirty="0">
                <a:latin typeface="Courier New" pitchFamily="49" charset="0"/>
                <a:cs typeface="Courier New" pitchFamily="49" charset="0"/>
              </a:rPr>
              <a:t>select A.PK,A.CREATIONDATE from master_4 A where (A.PK IN </a:t>
            </a:r>
            <a:r>
              <a:rPr lang="en-US" altLang="zh-CN" sz="1500" b="0" dirty="0" smtClean="0">
                <a:latin typeface="Courier New" pitchFamily="49" charset="0"/>
                <a:cs typeface="Courier New" pitchFamily="49" charset="0"/>
              </a:rPr>
              <a:t>(?,?,?))</a:t>
            </a:r>
            <a:endParaRPr lang="zh-CN" altLang="zh-CN" sz="1500" b="0" dirty="0">
              <a:latin typeface="Courier New" pitchFamily="49" charset="0"/>
              <a:cs typeface="Courier New" pitchFamily="49" charset="0"/>
            </a:endParaRPr>
          </a:p>
          <a:p>
            <a:pPr algn="l"/>
            <a:r>
              <a:rPr lang="en-US" altLang="zh-CN" sz="1500" b="0" dirty="0">
                <a:latin typeface="Courier New" pitchFamily="49" charset="0"/>
                <a:cs typeface="Courier New" pitchFamily="49" charset="0"/>
              </a:rPr>
              <a:t>select A.PK,A.CREATIONDATE from master_5 A where (A.PK IN (?,?,?))</a:t>
            </a:r>
            <a:endParaRPr lang="zh-CN" altLang="zh-CN" sz="1500" b="0" dirty="0">
              <a:latin typeface="Courier New" pitchFamily="49" charset="0"/>
              <a:cs typeface="Courier New" pitchFamily="49" charset="0"/>
            </a:endParaRPr>
          </a:p>
          <a:p>
            <a:pPr algn="l"/>
            <a:r>
              <a:rPr lang="en-US" altLang="zh-CN" sz="1500" b="0" dirty="0" smtClean="0">
                <a:latin typeface="Courier New" pitchFamily="49" charset="0"/>
                <a:cs typeface="Courier New" pitchFamily="49" charset="0"/>
              </a:rPr>
              <a:t>3</a:t>
            </a:r>
            <a:r>
              <a:rPr lang="zh-CN" altLang="zh-CN" sz="1500" b="0" dirty="0">
                <a:latin typeface="Courier New" pitchFamily="49" charset="0"/>
                <a:cs typeface="Courier New" pitchFamily="49" charset="0"/>
              </a:rPr>
              <a:t>、最后，再将查询结果做合并处理。</a:t>
            </a:r>
          </a:p>
        </p:txBody>
      </p:sp>
      <p:sp>
        <p:nvSpPr>
          <p:cNvPr id="17" name="TextBox 16"/>
          <p:cNvSpPr txBox="1"/>
          <p:nvPr/>
        </p:nvSpPr>
        <p:spPr>
          <a:xfrm>
            <a:off x="333827" y="669999"/>
            <a:ext cx="551544" cy="246221"/>
          </a:xfrm>
          <a:prstGeom prst="rect">
            <a:avLst/>
          </a:prstGeom>
          <a:solidFill>
            <a:srgbClr val="FFC000"/>
          </a:solidFill>
        </p:spPr>
        <p:txBody>
          <a:bodyPr wrap="square" rtlCol="0">
            <a:spAutoFit/>
          </a:bodyPr>
          <a:lstStyle/>
          <a:p>
            <a:r>
              <a:rPr lang="zh-CN" altLang="en-US" sz="1000" b="0" dirty="0" smtClean="0"/>
              <a:t>问题</a:t>
            </a:r>
            <a:endParaRPr lang="zh-CN" altLang="en-US" sz="1000" b="0" dirty="0"/>
          </a:p>
        </p:txBody>
      </p:sp>
      <p:sp>
        <p:nvSpPr>
          <p:cNvPr id="19" name="TextBox 18"/>
          <p:cNvSpPr txBox="1"/>
          <p:nvPr/>
        </p:nvSpPr>
        <p:spPr>
          <a:xfrm>
            <a:off x="348341" y="2169461"/>
            <a:ext cx="551544" cy="246221"/>
          </a:xfrm>
          <a:prstGeom prst="rect">
            <a:avLst/>
          </a:prstGeom>
          <a:solidFill>
            <a:srgbClr val="FFC000"/>
          </a:solidFill>
        </p:spPr>
        <p:txBody>
          <a:bodyPr wrap="square" rtlCol="0">
            <a:spAutoFit/>
          </a:bodyPr>
          <a:lstStyle/>
          <a:p>
            <a:r>
              <a:rPr lang="zh-CN" altLang="en-US" sz="1000" b="0" dirty="0"/>
              <a:t>答案</a:t>
            </a:r>
          </a:p>
        </p:txBody>
      </p:sp>
    </p:spTree>
    <p:extLst>
      <p:ext uri="{BB962C8B-B14F-4D97-AF65-F5344CB8AC3E}">
        <p14:creationId xmlns:p14="http://schemas.microsoft.com/office/powerpoint/2010/main" val="21407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7"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SQL</a:t>
            </a:r>
            <a:r>
              <a:rPr lang="zh-CN" altLang="en-US" sz="2000" dirty="0" smtClean="0">
                <a:solidFill>
                  <a:srgbClr val="0070C0"/>
                </a:solidFill>
                <a:latin typeface="微软雅黑" pitchFamily="34" charset="-122"/>
                <a:ea typeface="微软雅黑" pitchFamily="34" charset="-122"/>
              </a:rPr>
              <a:t>聚合函数 </a:t>
            </a:r>
            <a:r>
              <a:rPr lang="en-US" altLang="zh-CN" sz="2000" dirty="0" smtClean="0">
                <a:solidFill>
                  <a:srgbClr val="0070C0"/>
                </a:solidFill>
                <a:latin typeface="微软雅黑" pitchFamily="34" charset="-122"/>
                <a:ea typeface="微软雅黑" pitchFamily="34" charset="-122"/>
              </a:rPr>
              <a:t>--- MAX  MIN  SUM</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5268240" y="621573"/>
            <a:ext cx="3860798" cy="5232202"/>
          </a:xfrm>
          <a:prstGeom prst="rect">
            <a:avLst/>
          </a:prstGeom>
          <a:ln w="3175">
            <a:solidFill>
              <a:schemeClr val="tx1"/>
            </a:solidFill>
          </a:ln>
        </p:spPr>
        <p:txBody>
          <a:bodyPr wrap="square">
            <a:spAutoFit/>
          </a:bodyPr>
          <a:lstStyle/>
          <a:p>
            <a:pPr algn="l"/>
            <a:r>
              <a:rPr lang="en-US" altLang="zh-CN" sz="1000" b="0" dirty="0" smtClean="0">
                <a:latin typeface="Courier New" pitchFamily="49" charset="0"/>
                <a:cs typeface="Courier New" pitchFamily="49" charset="0"/>
              </a:rPr>
              <a:t>Merge as MASTER</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executeOn:sample_db_00</a:t>
            </a:r>
          </a:p>
          <a:p>
            <a:pPr algn="l"/>
            <a:r>
              <a:rPr lang="en-US" altLang="zh-CN" sz="1000" b="0" dirty="0" smtClean="0">
                <a:latin typeface="Courier New" pitchFamily="49" charset="0"/>
                <a:cs typeface="Courier New" pitchFamily="49" charset="0"/>
              </a:rPr>
              <a:t>    </a:t>
            </a:r>
            <a:r>
              <a:rPr lang="en-US" altLang="zh-CN" sz="1000" b="0" dirty="0" err="1" smtClean="0">
                <a:latin typeface="Courier New" pitchFamily="49" charset="0"/>
                <a:cs typeface="Courier New" pitchFamily="49" charset="0"/>
              </a:rPr>
              <a:t>subQueries</a:t>
            </a:r>
            <a:endParaRPr lang="en-US" altLang="zh-CN" sz="1000" b="0" dirty="0" smtClean="0">
              <a:latin typeface="Courier New" pitchFamily="49" charset="0"/>
              <a:cs typeface="Courier New" pitchFamily="49" charset="0"/>
            </a:endParaRPr>
          </a:p>
          <a:p>
            <a:pPr algn="l"/>
            <a:r>
              <a:rPr lang="en-US" altLang="zh-CN" sz="1000" b="0" dirty="0" smtClean="0">
                <a:latin typeface="Courier New" pitchFamily="49" charset="0"/>
                <a:cs typeface="Courier New" pitchFamily="49" charset="0"/>
              </a:rPr>
              <a:t>        Query from MASTER as MASTER</a:t>
            </a:r>
          </a:p>
          <a:p>
            <a:pPr algn="l"/>
            <a:r>
              <a:rPr lang="en-US" altLang="zh-CN" sz="1000" b="0" dirty="0" smtClean="0">
                <a:latin typeface="Courier New" pitchFamily="49" charset="0"/>
                <a:cs typeface="Courier New" pitchFamily="49" charset="0"/>
              </a:rPr>
              <a:t>            tableName:master_2</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executeOn:sample_db_00</a:t>
            </a:r>
          </a:p>
          <a:p>
            <a:pPr algn="l"/>
            <a:r>
              <a:rPr lang="en-US" altLang="zh-CN" sz="1000" b="0" dirty="0" smtClean="0">
                <a:latin typeface="Courier New" pitchFamily="49" charset="0"/>
                <a:cs typeface="Courier New" pitchFamily="49" charset="0"/>
              </a:rPr>
              <a:t>        Query from MASTER as MASTER</a:t>
            </a:r>
          </a:p>
          <a:p>
            <a:pPr algn="l"/>
            <a:r>
              <a:rPr lang="en-US" altLang="zh-CN" sz="1000" b="0" dirty="0" smtClean="0">
                <a:latin typeface="Courier New" pitchFamily="49" charset="0"/>
                <a:cs typeface="Courier New" pitchFamily="49" charset="0"/>
              </a:rPr>
              <a:t>            tableName:master_1</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executeOn:sample_db_00</a:t>
            </a:r>
          </a:p>
          <a:p>
            <a:pPr algn="l"/>
            <a:r>
              <a:rPr lang="en-US" altLang="zh-CN" sz="1000" b="0" dirty="0" smtClean="0">
                <a:latin typeface="Courier New" pitchFamily="49" charset="0"/>
                <a:cs typeface="Courier New" pitchFamily="49" charset="0"/>
              </a:rPr>
              <a:t>        Query from MASTER as MASTER</a:t>
            </a:r>
          </a:p>
          <a:p>
            <a:pPr algn="l"/>
            <a:r>
              <a:rPr lang="en-US" altLang="zh-CN" sz="1000" b="0" dirty="0" smtClean="0">
                <a:latin typeface="Courier New" pitchFamily="49" charset="0"/>
                <a:cs typeface="Courier New" pitchFamily="49" charset="0"/>
              </a:rPr>
              <a:t>            tableName:master_0</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executeOn:sample_db_00</a:t>
            </a:r>
          </a:p>
          <a:p>
            <a:pPr algn="l"/>
            <a:r>
              <a:rPr lang="en-US" altLang="zh-CN" sz="1000" b="0" dirty="0" smtClean="0">
                <a:latin typeface="Courier New" pitchFamily="49" charset="0"/>
                <a:cs typeface="Courier New" pitchFamily="49" charset="0"/>
              </a:rPr>
              <a:t>        Query from MASTER as MASTER</a:t>
            </a:r>
          </a:p>
          <a:p>
            <a:pPr algn="l"/>
            <a:r>
              <a:rPr lang="en-US" altLang="zh-CN" sz="1000" b="0" dirty="0" smtClean="0">
                <a:latin typeface="Courier New" pitchFamily="49" charset="0"/>
                <a:cs typeface="Courier New" pitchFamily="49" charset="0"/>
              </a:rPr>
              <a:t>            tableName:master_5</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executeOn:sample_db_01</a:t>
            </a:r>
          </a:p>
          <a:p>
            <a:pPr algn="l"/>
            <a:r>
              <a:rPr lang="en-US" altLang="zh-CN" sz="1000" b="0" dirty="0" smtClean="0">
                <a:latin typeface="Courier New" pitchFamily="49" charset="0"/>
                <a:cs typeface="Courier New" pitchFamily="49" charset="0"/>
              </a:rPr>
              <a:t>        Query from MASTER as MASTER</a:t>
            </a:r>
          </a:p>
          <a:p>
            <a:pPr algn="l"/>
            <a:r>
              <a:rPr lang="en-US" altLang="zh-CN" sz="1000" b="0" dirty="0" smtClean="0">
                <a:latin typeface="Courier New" pitchFamily="49" charset="0"/>
                <a:cs typeface="Courier New" pitchFamily="49" charset="0"/>
              </a:rPr>
              <a:t>            tableName:master_4</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executeOn:sample_db_01</a:t>
            </a:r>
          </a:p>
          <a:p>
            <a:pPr algn="l"/>
            <a:r>
              <a:rPr lang="en-US" altLang="zh-CN" sz="1000" b="0" dirty="0" smtClean="0">
                <a:latin typeface="Courier New" pitchFamily="49" charset="0"/>
                <a:cs typeface="Courier New" pitchFamily="49" charset="0"/>
              </a:rPr>
              <a:t>        Query from MASTER as MASTER</a:t>
            </a:r>
          </a:p>
          <a:p>
            <a:pPr algn="l"/>
            <a:r>
              <a:rPr lang="en-US" altLang="zh-CN" sz="1000" b="0" dirty="0" smtClean="0">
                <a:latin typeface="Courier New" pitchFamily="49" charset="0"/>
                <a:cs typeface="Courier New" pitchFamily="49" charset="0"/>
              </a:rPr>
              <a:t>            tableName:master_3</a:t>
            </a:r>
          </a:p>
          <a:p>
            <a:pPr algn="l"/>
            <a:r>
              <a:rPr lang="en-US" altLang="zh-CN" sz="1000" b="0" dirty="0" smtClean="0">
                <a:latin typeface="Courier New" pitchFamily="49" charset="0"/>
                <a:cs typeface="Courier New" pitchFamily="49" charset="0"/>
              </a:rPr>
              <a:t>            columns:[MAX(PK), MIN(PK), SUM(PK)]</a:t>
            </a:r>
          </a:p>
          <a:p>
            <a:pPr algn="l"/>
            <a:r>
              <a:rPr lang="en-US" altLang="zh-CN" sz="1000" b="0" dirty="0" smtClean="0">
                <a:latin typeface="Courier New" pitchFamily="49" charset="0"/>
                <a:cs typeface="Courier New" pitchFamily="49" charset="0"/>
              </a:rPr>
              <a:t>            executeOn:sample_db_01</a:t>
            </a:r>
            <a:endParaRPr lang="en-US" altLang="zh-CN" sz="1000" b="0" dirty="0" smtClean="0">
              <a:latin typeface="Courier New" pitchFamily="49" charset="0"/>
              <a:ea typeface="微软雅黑" pitchFamily="34" charset="-122"/>
              <a:cs typeface="Courier New" pitchFamily="49" charset="0"/>
            </a:endParaRPr>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115576" y="650601"/>
            <a:ext cx="5124528" cy="618631"/>
          </a:xfrm>
          <a:prstGeom prst="rect">
            <a:avLst/>
          </a:prstGeom>
          <a:ln w="3175">
            <a:solidFill>
              <a:schemeClr val="tx1"/>
            </a:solidFill>
          </a:ln>
        </p:spPr>
        <p:txBody>
          <a:bodyPr wrap="square">
            <a:spAutoFit/>
          </a:bodyPr>
          <a:lstStyle/>
          <a:p>
            <a:pPr algn="l">
              <a:buClr>
                <a:srgbClr val="00B0F0"/>
              </a:buClr>
            </a:pPr>
            <a:r>
              <a:rPr lang="zh-CN" altLang="en-US" sz="1500" b="0" dirty="0">
                <a:latin typeface="Courier New" pitchFamily="49" charset="0"/>
                <a:cs typeface="Courier New" pitchFamily="49" charset="0"/>
              </a:rPr>
              <a:t>原</a:t>
            </a:r>
            <a:r>
              <a:rPr lang="en-US" altLang="zh-CN" sz="1500" b="0" dirty="0" smtClean="0">
                <a:latin typeface="Courier New" pitchFamily="49" charset="0"/>
                <a:cs typeface="Courier New" pitchFamily="49" charset="0"/>
              </a:rPr>
              <a:t>SQL</a:t>
            </a:r>
            <a:r>
              <a:rPr lang="zh-CN" altLang="en-US" sz="1500" b="0" dirty="0" smtClean="0">
                <a:latin typeface="Courier New" pitchFamily="49" charset="0"/>
                <a:cs typeface="Courier New" pitchFamily="49" charset="0"/>
              </a:rPr>
              <a:t>语句：</a:t>
            </a:r>
            <a:endParaRPr lang="en-US" altLang="zh-CN" sz="1500" b="0" dirty="0" smtClean="0">
              <a:latin typeface="Courier New" pitchFamily="49" charset="0"/>
              <a:cs typeface="Courier New" pitchFamily="49" charset="0"/>
            </a:endParaRPr>
          </a:p>
          <a:p>
            <a:pPr algn="l">
              <a:buClr>
                <a:srgbClr val="00B0F0"/>
              </a:buClr>
            </a:pPr>
            <a:r>
              <a:rPr lang="en-US" altLang="zh-CN" sz="1500" b="0" dirty="0">
                <a:latin typeface="Courier New" pitchFamily="49" charset="0"/>
                <a:cs typeface="Courier New" pitchFamily="49" charset="0"/>
              </a:rPr>
              <a:t>select max(</a:t>
            </a:r>
            <a:r>
              <a:rPr lang="en-US" altLang="zh-CN" sz="1500" b="0" dirty="0" err="1">
                <a:latin typeface="Courier New" pitchFamily="49" charset="0"/>
                <a:cs typeface="Courier New" pitchFamily="49" charset="0"/>
              </a:rPr>
              <a:t>pk</a:t>
            </a:r>
            <a:r>
              <a:rPr lang="en-US" altLang="zh-CN" sz="1500" b="0" dirty="0">
                <a:latin typeface="Courier New" pitchFamily="49" charset="0"/>
                <a:cs typeface="Courier New" pitchFamily="49" charset="0"/>
              </a:rPr>
              <a:t>),min(</a:t>
            </a:r>
            <a:r>
              <a:rPr lang="en-US" altLang="zh-CN" sz="1500" b="0" dirty="0" err="1">
                <a:latin typeface="Courier New" pitchFamily="49" charset="0"/>
                <a:cs typeface="Courier New" pitchFamily="49" charset="0"/>
              </a:rPr>
              <a:t>pk</a:t>
            </a:r>
            <a:r>
              <a:rPr lang="en-US" altLang="zh-CN" sz="1500" b="0" dirty="0">
                <a:latin typeface="Courier New" pitchFamily="49" charset="0"/>
                <a:cs typeface="Courier New" pitchFamily="49" charset="0"/>
              </a:rPr>
              <a:t>),sum(</a:t>
            </a:r>
            <a:r>
              <a:rPr lang="en-US" altLang="zh-CN" sz="1500" b="0" dirty="0" err="1">
                <a:latin typeface="Courier New" pitchFamily="49" charset="0"/>
                <a:cs typeface="Courier New" pitchFamily="49" charset="0"/>
              </a:rPr>
              <a:t>pk</a:t>
            </a:r>
            <a:r>
              <a:rPr lang="en-US" altLang="zh-CN" sz="1500" b="0" dirty="0">
                <a:latin typeface="Courier New" pitchFamily="49" charset="0"/>
                <a:cs typeface="Courier New" pitchFamily="49" charset="0"/>
              </a:rPr>
              <a:t>) from master</a:t>
            </a:r>
            <a:r>
              <a:rPr lang="en-US" altLang="zh-CN" sz="1500" b="0" dirty="0" smtClean="0">
                <a:latin typeface="Courier New" pitchFamily="49" charset="0"/>
                <a:cs typeface="Courier New" pitchFamily="49" charset="0"/>
              </a:rPr>
              <a:t>;</a:t>
            </a:r>
          </a:p>
        </p:txBody>
      </p:sp>
      <p:sp>
        <p:nvSpPr>
          <p:cNvPr id="14" name="矩形 13"/>
          <p:cNvSpPr/>
          <p:nvPr/>
        </p:nvSpPr>
        <p:spPr>
          <a:xfrm>
            <a:off x="115574" y="1666612"/>
            <a:ext cx="5124529" cy="3822585"/>
          </a:xfrm>
          <a:prstGeom prst="rect">
            <a:avLst/>
          </a:prstGeom>
          <a:ln w="3175">
            <a:solidFill>
              <a:schemeClr val="tx1"/>
            </a:solidFill>
          </a:ln>
        </p:spPr>
        <p:txBody>
          <a:bodyPr wrap="square">
            <a:spAutoFit/>
          </a:bodyPr>
          <a:lstStyle/>
          <a:p>
            <a:pPr algn="l">
              <a:buClr>
                <a:srgbClr val="00B0F0"/>
              </a:buClr>
            </a:pPr>
            <a:r>
              <a:rPr lang="zh-CN" altLang="en-US" sz="1200" b="0" dirty="0" smtClean="0">
                <a:latin typeface="Courier New" pitchFamily="49" charset="0"/>
                <a:cs typeface="Courier New" pitchFamily="49" charset="0"/>
              </a:rPr>
              <a:t>最终</a:t>
            </a:r>
            <a:r>
              <a:rPr lang="en-US" altLang="zh-CN" sz="1200" b="0" dirty="0" smtClean="0">
                <a:latin typeface="Courier New" pitchFamily="49" charset="0"/>
                <a:cs typeface="Courier New" pitchFamily="49" charset="0"/>
              </a:rPr>
              <a:t>SQL</a:t>
            </a:r>
            <a:r>
              <a:rPr lang="zh-CN" altLang="en-US" sz="1200" b="0" dirty="0" smtClean="0">
                <a:latin typeface="Courier New" pitchFamily="49" charset="0"/>
                <a:cs typeface="Courier New" pitchFamily="49" charset="0"/>
              </a:rPr>
              <a:t>语句：</a:t>
            </a:r>
            <a:endParaRPr lang="en-US" altLang="zh-CN" sz="1200" b="0" dirty="0" smtClean="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MAX(MASTER.PK),MIN(MASTER.PK),SUM(MASTER.PK) from master_0 </a:t>
            </a:r>
            <a:r>
              <a:rPr lang="en-US" altLang="zh-CN" sz="1200" b="0" dirty="0" smtClean="0">
                <a:latin typeface="Courier New" pitchFamily="49" charset="0"/>
                <a:cs typeface="Courier New" pitchFamily="49" charset="0"/>
              </a:rPr>
              <a:t>MASTER</a:t>
            </a:r>
          </a:p>
          <a:p>
            <a:pPr algn="l">
              <a:buClr>
                <a:srgbClr val="00B0F0"/>
              </a:buClr>
            </a:pPr>
            <a:endParaRPr lang="en-US" altLang="zh-CN" sz="1200" b="0" dirty="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MAX(MASTER.PK),MIN(MASTER.PK),SUM(MASTER.PK) from master_1 </a:t>
            </a:r>
            <a:r>
              <a:rPr lang="en-US" altLang="zh-CN" sz="1200" b="0" dirty="0" smtClean="0">
                <a:latin typeface="Courier New" pitchFamily="49" charset="0"/>
                <a:cs typeface="Courier New" pitchFamily="49" charset="0"/>
              </a:rPr>
              <a:t>MASTER</a:t>
            </a:r>
          </a:p>
          <a:p>
            <a:pPr algn="l">
              <a:buClr>
                <a:srgbClr val="00B0F0"/>
              </a:buClr>
            </a:pPr>
            <a:endParaRPr lang="en-US" altLang="zh-CN" sz="1200" b="0" dirty="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MAX(MASTER.PK),MIN(MASTER.PK),SUM(MASTER.PK) from master_2 </a:t>
            </a:r>
            <a:r>
              <a:rPr lang="en-US" altLang="zh-CN" sz="1200" b="0" dirty="0" smtClean="0">
                <a:latin typeface="Courier New" pitchFamily="49" charset="0"/>
                <a:cs typeface="Courier New" pitchFamily="49" charset="0"/>
              </a:rPr>
              <a:t>MASTER</a:t>
            </a:r>
          </a:p>
          <a:p>
            <a:pPr algn="l">
              <a:buClr>
                <a:srgbClr val="00B0F0"/>
              </a:buClr>
            </a:pPr>
            <a:endParaRPr lang="en-US" altLang="zh-CN" sz="1200" b="0" dirty="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MAX(MASTER.PK),MIN(MASTER.PK),SUM(MASTER.PK) from master_3 </a:t>
            </a:r>
            <a:r>
              <a:rPr lang="en-US" altLang="zh-CN" sz="1200" b="0" dirty="0" smtClean="0">
                <a:latin typeface="Courier New" pitchFamily="49" charset="0"/>
                <a:cs typeface="Courier New" pitchFamily="49" charset="0"/>
              </a:rPr>
              <a:t>MASTER</a:t>
            </a:r>
          </a:p>
          <a:p>
            <a:pPr algn="l">
              <a:buClr>
                <a:srgbClr val="00B0F0"/>
              </a:buClr>
            </a:pPr>
            <a:endParaRPr lang="en-US" altLang="zh-CN" sz="1200" b="0" dirty="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MAX(MASTER.PK),</a:t>
            </a:r>
            <a:r>
              <a:rPr lang="en-US" altLang="zh-CN" sz="1200" b="0" dirty="0" smtClean="0">
                <a:latin typeface="Courier New" pitchFamily="49" charset="0"/>
                <a:cs typeface="Courier New" pitchFamily="49" charset="0"/>
              </a:rPr>
              <a:t>MIN(MASTER.PK</a:t>
            </a:r>
            <a:r>
              <a:rPr lang="en-US" altLang="zh-CN" sz="1200" b="0" dirty="0">
                <a:latin typeface="Courier New" pitchFamily="49" charset="0"/>
                <a:cs typeface="Courier New" pitchFamily="49" charset="0"/>
              </a:rPr>
              <a:t>),SUM(MASTER.PK) from master_4 </a:t>
            </a:r>
            <a:r>
              <a:rPr lang="en-US" altLang="zh-CN" sz="1200" b="0" dirty="0" smtClean="0">
                <a:latin typeface="Courier New" pitchFamily="49" charset="0"/>
                <a:cs typeface="Courier New" pitchFamily="49" charset="0"/>
              </a:rPr>
              <a:t>MASTER</a:t>
            </a:r>
          </a:p>
          <a:p>
            <a:pPr algn="l">
              <a:buClr>
                <a:srgbClr val="00B0F0"/>
              </a:buClr>
            </a:pPr>
            <a:endParaRPr lang="en-US" altLang="zh-CN" sz="1200" b="0" dirty="0">
              <a:latin typeface="Courier New" pitchFamily="49" charset="0"/>
              <a:cs typeface="Courier New" pitchFamily="49" charset="0"/>
            </a:endParaRPr>
          </a:p>
          <a:p>
            <a:pPr algn="l">
              <a:buClr>
                <a:srgbClr val="00B0F0"/>
              </a:buClr>
            </a:pPr>
            <a:r>
              <a:rPr lang="en-US" altLang="zh-CN" sz="1200" b="0" dirty="0">
                <a:latin typeface="Courier New" pitchFamily="49" charset="0"/>
                <a:cs typeface="Courier New" pitchFamily="49" charset="0"/>
              </a:rPr>
              <a:t>select MAX(MASTER.PK),MIN(MASTER.PK),SUM(MASTER.PK) from master_5 MASTER</a:t>
            </a:r>
            <a:endParaRPr lang="en-US" altLang="zh-CN" sz="1200" b="0" dirty="0" smtClean="0">
              <a:latin typeface="Courier New" pitchFamily="49" charset="0"/>
              <a:cs typeface="Courier New" pitchFamily="49" charset="0"/>
            </a:endParaRPr>
          </a:p>
        </p:txBody>
      </p:sp>
    </p:spTree>
    <p:extLst>
      <p:ext uri="{BB962C8B-B14F-4D97-AF65-F5344CB8AC3E}">
        <p14:creationId xmlns:p14="http://schemas.microsoft.com/office/powerpoint/2010/main" val="38770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SQL</a:t>
            </a:r>
            <a:r>
              <a:rPr lang="zh-CN" altLang="en-US" sz="2000" dirty="0" smtClean="0">
                <a:solidFill>
                  <a:srgbClr val="0070C0"/>
                </a:solidFill>
                <a:latin typeface="微软雅黑" pitchFamily="34" charset="-122"/>
                <a:ea typeface="微软雅黑" pitchFamily="34" charset="-122"/>
              </a:rPr>
              <a:t>聚合函数 </a:t>
            </a:r>
            <a:r>
              <a:rPr lang="en-US" altLang="zh-CN" sz="2000" dirty="0" smtClean="0">
                <a:solidFill>
                  <a:srgbClr val="0070C0"/>
                </a:solidFill>
                <a:latin typeface="微软雅黑" pitchFamily="34" charset="-122"/>
                <a:ea typeface="微软雅黑" pitchFamily="34" charset="-122"/>
              </a:rPr>
              <a:t>--- AVG </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5907314" y="621573"/>
            <a:ext cx="3207656" cy="5232202"/>
          </a:xfrm>
          <a:prstGeom prst="rect">
            <a:avLst/>
          </a:prstGeom>
          <a:ln w="3175">
            <a:solidFill>
              <a:schemeClr val="tx1"/>
            </a:solidFill>
          </a:ln>
        </p:spPr>
        <p:txBody>
          <a:bodyPr wrap="square">
            <a:spAutoFit/>
          </a:bodyPr>
          <a:lstStyle/>
          <a:p>
            <a:pPr algn="l"/>
            <a:r>
              <a:rPr lang="en-US" altLang="zh-CN" sz="1000" b="0" dirty="0">
                <a:latin typeface="Courier New" pitchFamily="49" charset="0"/>
                <a:cs typeface="Courier New" pitchFamily="49" charset="0"/>
              </a:rPr>
              <a:t>Merge as MASTER</a:t>
            </a:r>
          </a:p>
          <a:p>
            <a:pPr algn="l"/>
            <a:r>
              <a:rPr lang="en-US" altLang="zh-CN" sz="1000" b="0" dirty="0">
                <a:latin typeface="Courier New" pitchFamily="49" charset="0"/>
                <a:cs typeface="Courier New" pitchFamily="49" charset="0"/>
              </a:rPr>
              <a:t>    columns:[AVG(PK)]</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a:t>
            </a:r>
            <a:r>
              <a:rPr lang="en-US" altLang="zh-CN" sz="1000" b="0" dirty="0" err="1">
                <a:latin typeface="Courier New" pitchFamily="49" charset="0"/>
                <a:cs typeface="Courier New" pitchFamily="49" charset="0"/>
              </a:rPr>
              <a:t>subQueries</a:t>
            </a:r>
            <a:endParaRPr lang="en-US" altLang="zh-CN" sz="1000" b="0" dirty="0">
              <a:latin typeface="Courier New" pitchFamily="49" charset="0"/>
              <a:cs typeface="Courier New" pitchFamily="49" charset="0"/>
            </a:endParaRP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tableName:master_2</a:t>
            </a:r>
          </a:p>
          <a:p>
            <a:pPr algn="l"/>
            <a:r>
              <a:rPr lang="en-US" altLang="zh-CN" sz="1000" b="0" dirty="0">
                <a:latin typeface="Courier New" pitchFamily="49" charset="0"/>
                <a:cs typeface="Courier New" pitchFamily="49" charset="0"/>
              </a:rPr>
              <a:t>            columns:[COUNT(PK), SUM(PK)]</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tableName:master_1</a:t>
            </a:r>
          </a:p>
          <a:p>
            <a:pPr algn="l"/>
            <a:r>
              <a:rPr lang="en-US" altLang="zh-CN" sz="1000" b="0" dirty="0">
                <a:latin typeface="Courier New" pitchFamily="49" charset="0"/>
                <a:cs typeface="Courier New" pitchFamily="49" charset="0"/>
              </a:rPr>
              <a:t>            columns:[COUNT(PK), SUM(PK)]</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tableName:master_0</a:t>
            </a:r>
          </a:p>
          <a:p>
            <a:pPr algn="l"/>
            <a:r>
              <a:rPr lang="en-US" altLang="zh-CN" sz="1000" b="0" dirty="0">
                <a:latin typeface="Courier New" pitchFamily="49" charset="0"/>
                <a:cs typeface="Courier New" pitchFamily="49" charset="0"/>
              </a:rPr>
              <a:t>            columns:[COUNT(PK), SUM(PK)]</a:t>
            </a:r>
          </a:p>
          <a:p>
            <a:pPr algn="l"/>
            <a:r>
              <a:rPr lang="en-US" altLang="zh-CN" sz="1000" b="0" dirty="0">
                <a:latin typeface="Courier New" pitchFamily="49" charset="0"/>
                <a:cs typeface="Courier New" pitchFamily="49" charset="0"/>
              </a:rPr>
              <a:t>            executeOn:sample_db_00</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tableName:master_5</a:t>
            </a:r>
          </a:p>
          <a:p>
            <a:pPr algn="l"/>
            <a:r>
              <a:rPr lang="en-US" altLang="zh-CN" sz="1000" b="0" dirty="0">
                <a:latin typeface="Courier New" pitchFamily="49" charset="0"/>
                <a:cs typeface="Courier New" pitchFamily="49" charset="0"/>
              </a:rPr>
              <a:t>            columns:[COUNT(PK), SUM(PK)]</a:t>
            </a:r>
          </a:p>
          <a:p>
            <a:pPr algn="l"/>
            <a:r>
              <a:rPr lang="en-US" altLang="zh-CN" sz="1000" b="0" dirty="0">
                <a:latin typeface="Courier New" pitchFamily="49" charset="0"/>
                <a:cs typeface="Courier New" pitchFamily="49" charset="0"/>
              </a:rPr>
              <a:t>            executeOn:sample_db_01</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tableName:master_4</a:t>
            </a:r>
          </a:p>
          <a:p>
            <a:pPr algn="l"/>
            <a:r>
              <a:rPr lang="en-US" altLang="zh-CN" sz="1000" b="0" dirty="0">
                <a:latin typeface="Courier New" pitchFamily="49" charset="0"/>
                <a:cs typeface="Courier New" pitchFamily="49" charset="0"/>
              </a:rPr>
              <a:t>            columns:[COUNT(PK), SUM(PK)]</a:t>
            </a:r>
          </a:p>
          <a:p>
            <a:pPr algn="l"/>
            <a:r>
              <a:rPr lang="en-US" altLang="zh-CN" sz="1000" b="0" dirty="0">
                <a:latin typeface="Courier New" pitchFamily="49" charset="0"/>
                <a:cs typeface="Courier New" pitchFamily="49" charset="0"/>
              </a:rPr>
              <a:t>            executeOn:sample_db_01</a:t>
            </a:r>
          </a:p>
          <a:p>
            <a:pPr algn="l"/>
            <a:r>
              <a:rPr lang="en-US" altLang="zh-CN" sz="1000" b="0" dirty="0">
                <a:latin typeface="Courier New" pitchFamily="49" charset="0"/>
                <a:cs typeface="Courier New" pitchFamily="49" charset="0"/>
              </a:rPr>
              <a:t>        Query from MASTER as MASTER</a:t>
            </a:r>
          </a:p>
          <a:p>
            <a:pPr algn="l"/>
            <a:r>
              <a:rPr lang="en-US" altLang="zh-CN" sz="1000" b="0" dirty="0">
                <a:latin typeface="Courier New" pitchFamily="49" charset="0"/>
                <a:cs typeface="Courier New" pitchFamily="49" charset="0"/>
              </a:rPr>
              <a:t>            tableName:master_3</a:t>
            </a:r>
          </a:p>
          <a:p>
            <a:pPr algn="l"/>
            <a:r>
              <a:rPr lang="en-US" altLang="zh-CN" sz="1000" b="0" dirty="0">
                <a:latin typeface="Courier New" pitchFamily="49" charset="0"/>
                <a:cs typeface="Courier New" pitchFamily="49" charset="0"/>
              </a:rPr>
              <a:t>            columns:[COUNT(PK), SUM(PK)]</a:t>
            </a:r>
          </a:p>
          <a:p>
            <a:pPr algn="l"/>
            <a:r>
              <a:rPr lang="en-US" altLang="zh-CN" sz="1000" b="0" dirty="0">
                <a:latin typeface="Courier New" pitchFamily="49" charset="0"/>
                <a:cs typeface="Courier New" pitchFamily="49" charset="0"/>
              </a:rPr>
              <a:t>            executeOn:sample_db_01</a:t>
            </a:r>
            <a:endParaRPr lang="en-US" altLang="zh-CN" sz="1000" b="0" dirty="0" smtClean="0">
              <a:latin typeface="Courier New" pitchFamily="49" charset="0"/>
              <a:ea typeface="微软雅黑" pitchFamily="34" charset="-122"/>
              <a:cs typeface="Courier New" pitchFamily="49" charset="0"/>
            </a:endParaRPr>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129643" y="650601"/>
            <a:ext cx="5588985" cy="618631"/>
          </a:xfrm>
          <a:prstGeom prst="rect">
            <a:avLst/>
          </a:prstGeom>
          <a:ln w="3175">
            <a:solidFill>
              <a:schemeClr val="tx1"/>
            </a:solidFill>
          </a:ln>
        </p:spPr>
        <p:txBody>
          <a:bodyPr wrap="square">
            <a:spAutoFit/>
          </a:bodyPr>
          <a:lstStyle/>
          <a:p>
            <a:pPr algn="l">
              <a:buClr>
                <a:srgbClr val="00B0F0"/>
              </a:buClr>
            </a:pPr>
            <a:r>
              <a:rPr lang="zh-CN" altLang="en-US" sz="1500" b="0" dirty="0">
                <a:latin typeface="Courier New" pitchFamily="49" charset="0"/>
                <a:cs typeface="Courier New" pitchFamily="49" charset="0"/>
              </a:rPr>
              <a:t>原</a:t>
            </a:r>
            <a:r>
              <a:rPr lang="en-US" altLang="zh-CN" sz="1500" b="0" dirty="0" smtClean="0">
                <a:latin typeface="Courier New" pitchFamily="49" charset="0"/>
                <a:cs typeface="Courier New" pitchFamily="49" charset="0"/>
              </a:rPr>
              <a:t>SQL</a:t>
            </a:r>
            <a:r>
              <a:rPr lang="zh-CN" altLang="en-US" sz="1500" b="0" dirty="0" smtClean="0">
                <a:latin typeface="Courier New" pitchFamily="49" charset="0"/>
                <a:cs typeface="Courier New" pitchFamily="49" charset="0"/>
              </a:rPr>
              <a:t>语句：</a:t>
            </a:r>
            <a:endParaRPr lang="en-US" altLang="zh-CN" sz="1500" b="0" dirty="0" smtClean="0">
              <a:latin typeface="Courier New" pitchFamily="49" charset="0"/>
              <a:cs typeface="Courier New" pitchFamily="49" charset="0"/>
            </a:endParaRPr>
          </a:p>
          <a:p>
            <a:pPr algn="l">
              <a:buClr>
                <a:srgbClr val="00B0F0"/>
              </a:buClr>
            </a:pPr>
            <a:r>
              <a:rPr lang="en-US" altLang="zh-CN" sz="1500" b="0" dirty="0">
                <a:latin typeface="Courier New" pitchFamily="49" charset="0"/>
                <a:cs typeface="Courier New" pitchFamily="49" charset="0"/>
              </a:rPr>
              <a:t>select </a:t>
            </a:r>
            <a:r>
              <a:rPr lang="en-US" altLang="zh-CN" sz="1500" b="0" dirty="0" err="1" smtClean="0">
                <a:latin typeface="Courier New" pitchFamily="49" charset="0"/>
                <a:cs typeface="Courier New" pitchFamily="49" charset="0"/>
              </a:rPr>
              <a:t>avg</a:t>
            </a:r>
            <a:r>
              <a:rPr lang="en-US" altLang="zh-CN" sz="1500" b="0" dirty="0" smtClean="0">
                <a:latin typeface="Courier New" pitchFamily="49" charset="0"/>
                <a:cs typeface="Courier New" pitchFamily="49" charset="0"/>
              </a:rPr>
              <a:t>(</a:t>
            </a:r>
            <a:r>
              <a:rPr lang="en-US" altLang="zh-CN" sz="1500" b="0" dirty="0" err="1" smtClean="0">
                <a:latin typeface="Courier New" pitchFamily="49" charset="0"/>
                <a:cs typeface="Courier New" pitchFamily="49" charset="0"/>
              </a:rPr>
              <a:t>pk</a:t>
            </a:r>
            <a:r>
              <a:rPr lang="en-US" altLang="zh-CN" sz="1500" b="0" dirty="0">
                <a:latin typeface="Courier New" pitchFamily="49" charset="0"/>
                <a:cs typeface="Courier New" pitchFamily="49" charset="0"/>
              </a:rPr>
              <a:t>) from master</a:t>
            </a:r>
            <a:r>
              <a:rPr lang="en-US" altLang="zh-CN" sz="1500" b="0" dirty="0" smtClean="0">
                <a:latin typeface="Courier New" pitchFamily="49" charset="0"/>
                <a:cs typeface="Courier New" pitchFamily="49" charset="0"/>
              </a:rPr>
              <a:t>;</a:t>
            </a:r>
          </a:p>
        </p:txBody>
      </p:sp>
      <p:sp>
        <p:nvSpPr>
          <p:cNvPr id="14" name="矩形 13"/>
          <p:cNvSpPr/>
          <p:nvPr/>
        </p:nvSpPr>
        <p:spPr>
          <a:xfrm>
            <a:off x="129641" y="1666612"/>
            <a:ext cx="5588987" cy="2496068"/>
          </a:xfrm>
          <a:prstGeom prst="rect">
            <a:avLst/>
          </a:prstGeom>
          <a:ln w="3175">
            <a:solidFill>
              <a:schemeClr val="tx1"/>
            </a:solidFill>
          </a:ln>
        </p:spPr>
        <p:txBody>
          <a:bodyPr wrap="square">
            <a:spAutoFit/>
          </a:bodyPr>
          <a:lstStyle/>
          <a:p>
            <a:pPr algn="l">
              <a:buClr>
                <a:srgbClr val="00B0F0"/>
              </a:buClr>
            </a:pPr>
            <a:r>
              <a:rPr lang="zh-CN" altLang="en-US" sz="1100" b="0" dirty="0" smtClean="0">
                <a:latin typeface="Courier New" pitchFamily="49" charset="0"/>
                <a:cs typeface="Courier New" pitchFamily="49" charset="0"/>
              </a:rPr>
              <a:t>最终</a:t>
            </a:r>
            <a:r>
              <a:rPr lang="en-US" altLang="zh-CN" sz="1100" b="0" dirty="0" smtClean="0">
                <a:latin typeface="Courier New" pitchFamily="49" charset="0"/>
                <a:cs typeface="Courier New" pitchFamily="49" charset="0"/>
              </a:rPr>
              <a:t>SQL</a:t>
            </a:r>
            <a:r>
              <a:rPr lang="zh-CN" altLang="en-US" sz="1100" b="0" dirty="0" smtClean="0">
                <a:latin typeface="Courier New" pitchFamily="49" charset="0"/>
                <a:cs typeface="Courier New" pitchFamily="49" charset="0"/>
              </a:rPr>
              <a:t>语句：</a:t>
            </a:r>
            <a:endParaRPr lang="en-US" altLang="zh-CN" sz="1100" b="0" dirty="0" smtClean="0">
              <a:latin typeface="Courier New" pitchFamily="49" charset="0"/>
              <a:cs typeface="Courier New" pitchFamily="49" charset="0"/>
            </a:endParaRPr>
          </a:p>
          <a:p>
            <a:pPr algn="l">
              <a:buClr>
                <a:srgbClr val="00B0F0"/>
              </a:buClr>
            </a:pPr>
            <a:r>
              <a:rPr lang="en-US" altLang="zh-CN" sz="1100" b="0" dirty="0">
                <a:latin typeface="Courier New" pitchFamily="49" charset="0"/>
                <a:cs typeface="Courier New" pitchFamily="49" charset="0"/>
              </a:rPr>
              <a:t>select COUNT(MASTER.PK),SUM(MASTER.PK) from master_0 </a:t>
            </a:r>
            <a:r>
              <a:rPr lang="en-US" altLang="zh-CN" sz="1100" b="0" dirty="0" smtClean="0">
                <a:latin typeface="Courier New" pitchFamily="49" charset="0"/>
                <a:cs typeface="Courier New" pitchFamily="49" charset="0"/>
              </a:rPr>
              <a:t>MASTER</a:t>
            </a:r>
          </a:p>
          <a:p>
            <a:pPr algn="l">
              <a:buClr>
                <a:srgbClr val="00B0F0"/>
              </a:buClr>
            </a:pPr>
            <a:endParaRPr lang="en-US" altLang="zh-CN" sz="1100" b="0" dirty="0">
              <a:latin typeface="Courier New" pitchFamily="49" charset="0"/>
              <a:cs typeface="Courier New" pitchFamily="49" charset="0"/>
            </a:endParaRPr>
          </a:p>
          <a:p>
            <a:pPr algn="l">
              <a:buClr>
                <a:srgbClr val="00B0F0"/>
              </a:buClr>
            </a:pPr>
            <a:r>
              <a:rPr lang="en-US" altLang="zh-CN" sz="1100" b="0" dirty="0">
                <a:latin typeface="Courier New" pitchFamily="49" charset="0"/>
                <a:cs typeface="Courier New" pitchFamily="49" charset="0"/>
              </a:rPr>
              <a:t>select COUNT(MASTER.PK),SUM(MASTER.PK) from master_1 </a:t>
            </a:r>
            <a:r>
              <a:rPr lang="en-US" altLang="zh-CN" sz="1100" b="0" dirty="0" smtClean="0">
                <a:latin typeface="Courier New" pitchFamily="49" charset="0"/>
                <a:cs typeface="Courier New" pitchFamily="49" charset="0"/>
              </a:rPr>
              <a:t>MASTER</a:t>
            </a:r>
          </a:p>
          <a:p>
            <a:pPr algn="l">
              <a:buClr>
                <a:srgbClr val="00B0F0"/>
              </a:buClr>
            </a:pPr>
            <a:endParaRPr lang="en-US" altLang="zh-CN" sz="1100" b="0" dirty="0">
              <a:latin typeface="Courier New" pitchFamily="49" charset="0"/>
              <a:cs typeface="Courier New" pitchFamily="49" charset="0"/>
            </a:endParaRPr>
          </a:p>
          <a:p>
            <a:pPr algn="l">
              <a:buClr>
                <a:srgbClr val="00B0F0"/>
              </a:buClr>
            </a:pPr>
            <a:r>
              <a:rPr lang="en-US" altLang="zh-CN" sz="1100" b="0" dirty="0">
                <a:latin typeface="Courier New" pitchFamily="49" charset="0"/>
                <a:cs typeface="Courier New" pitchFamily="49" charset="0"/>
              </a:rPr>
              <a:t>select COUNT(MASTER.PK),SUM(MASTER.PK) from master_2 </a:t>
            </a:r>
            <a:r>
              <a:rPr lang="en-US" altLang="zh-CN" sz="1100" b="0" dirty="0" smtClean="0">
                <a:latin typeface="Courier New" pitchFamily="49" charset="0"/>
                <a:cs typeface="Courier New" pitchFamily="49" charset="0"/>
              </a:rPr>
              <a:t>MASTER</a:t>
            </a:r>
          </a:p>
          <a:p>
            <a:pPr algn="l">
              <a:buClr>
                <a:srgbClr val="00B0F0"/>
              </a:buClr>
            </a:pPr>
            <a:endParaRPr lang="en-US" altLang="zh-CN" sz="1100" b="0" dirty="0">
              <a:latin typeface="Courier New" pitchFamily="49" charset="0"/>
              <a:cs typeface="Courier New" pitchFamily="49" charset="0"/>
            </a:endParaRPr>
          </a:p>
          <a:p>
            <a:pPr algn="l">
              <a:buClr>
                <a:srgbClr val="00B0F0"/>
              </a:buClr>
            </a:pPr>
            <a:r>
              <a:rPr lang="en-US" altLang="zh-CN" sz="1100" b="0" dirty="0">
                <a:latin typeface="Courier New" pitchFamily="49" charset="0"/>
                <a:cs typeface="Courier New" pitchFamily="49" charset="0"/>
              </a:rPr>
              <a:t>select COUNT(MASTER.PK),SUM(MASTER.PK) from master_3 </a:t>
            </a:r>
            <a:r>
              <a:rPr lang="en-US" altLang="zh-CN" sz="1100" b="0" dirty="0" smtClean="0">
                <a:latin typeface="Courier New" pitchFamily="49" charset="0"/>
                <a:cs typeface="Courier New" pitchFamily="49" charset="0"/>
              </a:rPr>
              <a:t>MASTER</a:t>
            </a:r>
          </a:p>
          <a:p>
            <a:pPr algn="l">
              <a:buClr>
                <a:srgbClr val="00B0F0"/>
              </a:buClr>
            </a:pPr>
            <a:endParaRPr lang="en-US" altLang="zh-CN" sz="1100" b="0" dirty="0">
              <a:latin typeface="Courier New" pitchFamily="49" charset="0"/>
              <a:cs typeface="Courier New" pitchFamily="49" charset="0"/>
            </a:endParaRPr>
          </a:p>
          <a:p>
            <a:pPr algn="l">
              <a:buClr>
                <a:srgbClr val="00B0F0"/>
              </a:buClr>
            </a:pPr>
            <a:r>
              <a:rPr lang="en-US" altLang="zh-CN" sz="1100" b="0" dirty="0">
                <a:latin typeface="Courier New" pitchFamily="49" charset="0"/>
                <a:cs typeface="Courier New" pitchFamily="49" charset="0"/>
              </a:rPr>
              <a:t>select COUNT(MASTER.PK),SUM(MASTER.PK) from master_4 </a:t>
            </a:r>
            <a:r>
              <a:rPr lang="en-US" altLang="zh-CN" sz="1100" b="0" dirty="0" smtClean="0">
                <a:latin typeface="Courier New" pitchFamily="49" charset="0"/>
                <a:cs typeface="Courier New" pitchFamily="49" charset="0"/>
              </a:rPr>
              <a:t>MASTER</a:t>
            </a:r>
          </a:p>
          <a:p>
            <a:pPr algn="l">
              <a:buClr>
                <a:srgbClr val="00B0F0"/>
              </a:buClr>
            </a:pPr>
            <a:endParaRPr lang="en-US" altLang="zh-CN" sz="1100" b="0" dirty="0">
              <a:latin typeface="Courier New" pitchFamily="49" charset="0"/>
              <a:cs typeface="Courier New" pitchFamily="49" charset="0"/>
            </a:endParaRPr>
          </a:p>
          <a:p>
            <a:pPr algn="l">
              <a:buClr>
                <a:srgbClr val="00B0F0"/>
              </a:buClr>
            </a:pPr>
            <a:r>
              <a:rPr lang="en-US" altLang="zh-CN" sz="1100" b="0" dirty="0">
                <a:latin typeface="Courier New" pitchFamily="49" charset="0"/>
                <a:cs typeface="Courier New" pitchFamily="49" charset="0"/>
              </a:rPr>
              <a:t>select COUNT(MASTER.PK),SUM(MASTER.PK) from master_5 MASTER</a:t>
            </a:r>
            <a:endParaRPr lang="en-US" altLang="zh-CN" sz="1100" b="0" dirty="0" smtClean="0">
              <a:latin typeface="Courier New" pitchFamily="49" charset="0"/>
              <a:cs typeface="Courier New" pitchFamily="49" charset="0"/>
            </a:endParaRPr>
          </a:p>
        </p:txBody>
      </p:sp>
    </p:spTree>
    <p:extLst>
      <p:ext uri="{BB962C8B-B14F-4D97-AF65-F5344CB8AC3E}">
        <p14:creationId xmlns:p14="http://schemas.microsoft.com/office/powerpoint/2010/main" val="317501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执</a:t>
            </a:r>
            <a:r>
              <a:rPr lang="zh-CN" altLang="en-US" sz="2000" dirty="0" smtClean="0">
                <a:solidFill>
                  <a:srgbClr val="0070C0"/>
                </a:solidFill>
                <a:latin typeface="微软雅黑" pitchFamily="34" charset="-122"/>
                <a:ea typeface="微软雅黑" pitchFamily="34" charset="-122"/>
              </a:rPr>
              <a:t>行计划（续）</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246743" y="804704"/>
            <a:ext cx="8665028" cy="553998"/>
          </a:xfrm>
          <a:prstGeom prst="rect">
            <a:avLst/>
          </a:prstGeom>
          <a:ln>
            <a:solidFill>
              <a:srgbClr val="C00000"/>
            </a:solidFill>
          </a:ln>
        </p:spPr>
        <p:txBody>
          <a:bodyPr wrap="square">
            <a:spAutoFit/>
          </a:bodyPr>
          <a:lstStyle/>
          <a:p>
            <a:pPr algn="l"/>
            <a:r>
              <a:rPr lang="en-US" altLang="zh-CN" sz="1500" b="0" dirty="0" smtClean="0">
                <a:latin typeface="+mn-ea"/>
                <a:ea typeface="+mn-ea"/>
              </a:rPr>
              <a:t>      </a:t>
            </a:r>
            <a:r>
              <a:rPr lang="zh-CN" altLang="zh-CN" sz="1500" b="0" dirty="0" smtClean="0">
                <a:latin typeface="+mn-ea"/>
                <a:ea typeface="+mn-ea"/>
              </a:rPr>
              <a:t>在</a:t>
            </a:r>
            <a:r>
              <a:rPr lang="en-US" altLang="zh-CN" sz="1500" b="0" dirty="0">
                <a:latin typeface="+mn-ea"/>
                <a:ea typeface="+mn-ea"/>
              </a:rPr>
              <a:t>TDDL</a:t>
            </a:r>
            <a:r>
              <a:rPr lang="zh-CN" altLang="zh-CN" sz="1500" b="0" dirty="0">
                <a:latin typeface="+mn-ea"/>
                <a:ea typeface="+mn-ea"/>
              </a:rPr>
              <a:t>中，曾经执行过的</a:t>
            </a:r>
            <a:r>
              <a:rPr lang="en-US" altLang="zh-CN" sz="1500" b="0" dirty="0">
                <a:latin typeface="+mn-ea"/>
                <a:ea typeface="+mn-ea"/>
              </a:rPr>
              <a:t>SQL</a:t>
            </a:r>
            <a:r>
              <a:rPr lang="zh-CN" altLang="zh-CN" sz="1500" b="0" dirty="0">
                <a:latin typeface="+mn-ea"/>
                <a:ea typeface="+mn-ea"/>
              </a:rPr>
              <a:t>语句的执行计划有缓存吗</a:t>
            </a:r>
            <a:r>
              <a:rPr lang="zh-CN" altLang="zh-CN" sz="1500" b="0" dirty="0" smtClean="0">
                <a:latin typeface="+mn-ea"/>
                <a:ea typeface="+mn-ea"/>
              </a:rPr>
              <a:t>？</a:t>
            </a:r>
            <a:r>
              <a:rPr lang="zh-CN" altLang="en-US" sz="1500" b="0" dirty="0">
                <a:latin typeface="+mn-ea"/>
                <a:ea typeface="+mn-ea"/>
              </a:rPr>
              <a:t>是不</a:t>
            </a:r>
            <a:r>
              <a:rPr lang="zh-CN" altLang="en-US" sz="1500" b="0" dirty="0" smtClean="0">
                <a:latin typeface="+mn-ea"/>
                <a:ea typeface="+mn-ea"/>
              </a:rPr>
              <a:t>是相同的</a:t>
            </a:r>
            <a:r>
              <a:rPr lang="en-US" altLang="zh-CN" sz="1500" b="0" dirty="0" smtClean="0">
                <a:latin typeface="+mn-ea"/>
                <a:ea typeface="+mn-ea"/>
              </a:rPr>
              <a:t>SQL</a:t>
            </a:r>
            <a:r>
              <a:rPr lang="zh-CN" altLang="en-US" sz="1500" b="0" dirty="0" smtClean="0">
                <a:latin typeface="+mn-ea"/>
                <a:ea typeface="+mn-ea"/>
              </a:rPr>
              <a:t>语句每次执行的时候都需要解析？</a:t>
            </a:r>
            <a:endParaRPr lang="zh-CN" altLang="en-US" sz="1500" b="0" dirty="0">
              <a:latin typeface="+mn-ea"/>
              <a:ea typeface="+mn-ea"/>
            </a:endParaRPr>
          </a:p>
        </p:txBody>
      </p:sp>
      <p:sp>
        <p:nvSpPr>
          <p:cNvPr id="10" name="矩形 9"/>
          <p:cNvSpPr/>
          <p:nvPr/>
        </p:nvSpPr>
        <p:spPr>
          <a:xfrm>
            <a:off x="246743" y="1902032"/>
            <a:ext cx="8665028" cy="3785652"/>
          </a:xfrm>
          <a:prstGeom prst="rect">
            <a:avLst/>
          </a:prstGeom>
          <a:noFill/>
          <a:ln w="3175">
            <a:solidFill>
              <a:schemeClr val="tx1"/>
            </a:solidFill>
          </a:ln>
        </p:spPr>
        <p:txBody>
          <a:bodyPr wrap="square">
            <a:spAutoFit/>
          </a:bodyPr>
          <a:lstStyle/>
          <a:p>
            <a:pPr algn="l"/>
            <a:r>
              <a:rPr lang="en-US" altLang="zh-CN" sz="1600" dirty="0"/>
              <a:t> </a:t>
            </a:r>
            <a:r>
              <a:rPr lang="en-US" altLang="zh-CN" sz="1600" dirty="0" smtClean="0"/>
              <a:t>         </a:t>
            </a:r>
            <a:r>
              <a:rPr lang="zh-CN" altLang="zh-CN" sz="1600" b="0" dirty="0" smtClean="0">
                <a:latin typeface="+mn-ea"/>
                <a:ea typeface="+mn-ea"/>
              </a:rPr>
              <a:t>有</a:t>
            </a:r>
            <a:r>
              <a:rPr lang="zh-CN" altLang="en-US" sz="1600" b="0" dirty="0">
                <a:latin typeface="+mn-ea"/>
                <a:ea typeface="+mn-ea"/>
              </a:rPr>
              <a:t>缓存</a:t>
            </a:r>
            <a:r>
              <a:rPr lang="zh-CN" altLang="zh-CN" sz="1600" b="0" dirty="0" smtClean="0">
                <a:latin typeface="+mn-ea"/>
                <a:ea typeface="+mn-ea"/>
              </a:rPr>
              <a:t>，</a:t>
            </a:r>
            <a:r>
              <a:rPr lang="zh-CN" altLang="zh-CN" sz="1600" b="0" dirty="0">
                <a:latin typeface="+mn-ea"/>
                <a:ea typeface="+mn-ea"/>
              </a:rPr>
              <a:t>默认缓存时间</a:t>
            </a:r>
            <a:r>
              <a:rPr lang="en-US" altLang="zh-CN" sz="1600" b="0" dirty="0">
                <a:latin typeface="+mn-ea"/>
                <a:ea typeface="+mn-ea"/>
              </a:rPr>
              <a:t>300</a:t>
            </a:r>
            <a:r>
              <a:rPr lang="zh-CN" altLang="zh-CN" sz="1600" b="0" dirty="0">
                <a:latin typeface="+mn-ea"/>
                <a:ea typeface="+mn-ea"/>
              </a:rPr>
              <a:t>秒，最大缓存</a:t>
            </a:r>
            <a:r>
              <a:rPr lang="en-US" altLang="zh-CN" sz="1600" b="0" dirty="0">
                <a:latin typeface="+mn-ea"/>
                <a:ea typeface="+mn-ea"/>
              </a:rPr>
              <a:t>SQL</a:t>
            </a:r>
            <a:r>
              <a:rPr lang="zh-CN" altLang="zh-CN" sz="1600" b="0" dirty="0">
                <a:latin typeface="+mn-ea"/>
                <a:ea typeface="+mn-ea"/>
              </a:rPr>
              <a:t>数量为</a:t>
            </a:r>
            <a:r>
              <a:rPr lang="en-US" altLang="zh-CN" sz="1600" b="0" dirty="0">
                <a:latin typeface="+mn-ea"/>
                <a:ea typeface="+mn-ea"/>
              </a:rPr>
              <a:t>1000</a:t>
            </a:r>
            <a:r>
              <a:rPr lang="zh-CN" altLang="zh-CN" sz="1600" b="0" dirty="0">
                <a:latin typeface="+mn-ea"/>
                <a:ea typeface="+mn-ea"/>
              </a:rPr>
              <a:t>条。</a:t>
            </a:r>
            <a:endParaRPr lang="en-US" altLang="zh-CN" sz="1600" b="0" dirty="0">
              <a:latin typeface="+mn-ea"/>
              <a:ea typeface="+mn-ea"/>
            </a:endParaRPr>
          </a:p>
          <a:p>
            <a:pPr algn="l"/>
            <a:r>
              <a:rPr lang="en-US" altLang="zh-CN" sz="1600" b="0" dirty="0" smtClean="0">
                <a:latin typeface="Courier New" pitchFamily="49" charset="0"/>
                <a:cs typeface="Courier New" pitchFamily="49" charset="0"/>
              </a:rPr>
              <a:t>private </a:t>
            </a:r>
            <a:r>
              <a:rPr lang="en-US" altLang="zh-CN" sz="1600" b="0" dirty="0">
                <a:latin typeface="Courier New" pitchFamily="49" charset="0"/>
                <a:cs typeface="Courier New" pitchFamily="49" charset="0"/>
              </a:rPr>
              <a:t>static Cache&lt;String, </a:t>
            </a:r>
            <a:r>
              <a:rPr lang="en-US" altLang="zh-CN" sz="1600" b="0" dirty="0" err="1">
                <a:latin typeface="Courier New" pitchFamily="49" charset="0"/>
                <a:cs typeface="Courier New" pitchFamily="49" charset="0"/>
              </a:rPr>
              <a:t>SQLStatement</a:t>
            </a:r>
            <a:r>
              <a:rPr lang="en-US" altLang="zh-CN" sz="1600" b="0" dirty="0">
                <a:latin typeface="Courier New" pitchFamily="49" charset="0"/>
                <a:cs typeface="Courier New" pitchFamily="49" charset="0"/>
              </a:rPr>
              <a:t>&gt; cache = null;</a:t>
            </a:r>
            <a:endParaRPr lang="zh-CN" altLang="zh-CN" sz="1600" b="0" dirty="0">
              <a:latin typeface="Courier New" pitchFamily="49" charset="0"/>
              <a:cs typeface="Courier New" pitchFamily="49" charset="0"/>
            </a:endParaRPr>
          </a:p>
          <a:p>
            <a:pPr algn="l"/>
            <a:r>
              <a:rPr lang="en-US" altLang="zh-CN" sz="1600" b="0" dirty="0">
                <a:latin typeface="Courier New" pitchFamily="49" charset="0"/>
                <a:cs typeface="Courier New" pitchFamily="49" charset="0"/>
              </a:rPr>
              <a:t>cache </a:t>
            </a:r>
            <a:r>
              <a:rPr lang="en-US" altLang="zh-CN" sz="1600" b="0" dirty="0" smtClean="0">
                <a:latin typeface="Courier New" pitchFamily="49" charset="0"/>
                <a:cs typeface="Courier New" pitchFamily="49" charset="0"/>
              </a:rPr>
              <a:t>= </a:t>
            </a:r>
            <a:r>
              <a:rPr lang="en-US" altLang="zh-CN" sz="1600" b="0" dirty="0" err="1" smtClean="0">
                <a:latin typeface="Courier New" pitchFamily="49" charset="0"/>
                <a:cs typeface="Courier New" pitchFamily="49" charset="0"/>
              </a:rPr>
              <a:t>CacheBuilder.newBuilder</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maximumSize</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cacheSize</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expireAfterWrite</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expireTime</a:t>
            </a:r>
            <a:r>
              <a:rPr lang="en-US" altLang="zh-CN" sz="1600" b="0" dirty="0">
                <a:latin typeface="Courier New" pitchFamily="49" charset="0"/>
                <a:cs typeface="Courier New" pitchFamily="49" charset="0"/>
              </a:rPr>
              <a:t>, </a:t>
            </a:r>
            <a:r>
              <a:rPr lang="en-US" altLang="zh-CN" sz="1600" b="0" dirty="0" err="1">
                <a:latin typeface="Courier New" pitchFamily="49" charset="0"/>
                <a:cs typeface="Courier New" pitchFamily="49" charset="0"/>
              </a:rPr>
              <a:t>TimeUnit.MILLISECONDS</a:t>
            </a:r>
            <a:r>
              <a:rPr lang="en-US" altLang="zh-CN" sz="1600" b="0" dirty="0">
                <a:latin typeface="Courier New" pitchFamily="49" charset="0"/>
                <a:cs typeface="Courier New" pitchFamily="49" charset="0"/>
              </a:rPr>
              <a:t>).build();</a:t>
            </a:r>
            <a:endParaRPr lang="zh-CN" altLang="zh-CN" sz="1600" b="0" dirty="0">
              <a:latin typeface="Courier New" pitchFamily="49" charset="0"/>
              <a:cs typeface="Courier New" pitchFamily="49" charset="0"/>
            </a:endParaRPr>
          </a:p>
          <a:p>
            <a:pPr algn="l"/>
            <a:r>
              <a:rPr lang="en-US" altLang="zh-CN" sz="1600" b="0" dirty="0">
                <a:latin typeface="Courier New" pitchFamily="49" charset="0"/>
                <a:cs typeface="Courier New" pitchFamily="49" charset="0"/>
              </a:rPr>
              <a:t> </a:t>
            </a:r>
            <a:endParaRPr lang="zh-CN" altLang="zh-CN" sz="1600" b="0" dirty="0">
              <a:latin typeface="Courier New" pitchFamily="49" charset="0"/>
              <a:cs typeface="Courier New" pitchFamily="49" charset="0"/>
            </a:endParaRPr>
          </a:p>
          <a:p>
            <a:pPr algn="l"/>
            <a:r>
              <a:rPr lang="en-US" altLang="zh-CN" sz="1600" b="0" dirty="0" err="1">
                <a:latin typeface="Courier New" pitchFamily="49" charset="0"/>
                <a:cs typeface="Courier New" pitchFamily="49" charset="0"/>
              </a:rPr>
              <a:t>SQLStatement</a:t>
            </a:r>
            <a:r>
              <a:rPr lang="en-US" altLang="zh-CN" sz="1600" b="0" dirty="0">
                <a:latin typeface="Courier New" pitchFamily="49" charset="0"/>
                <a:cs typeface="Courier New" pitchFamily="49" charset="0"/>
              </a:rPr>
              <a:t> statement = null;</a:t>
            </a:r>
            <a:endParaRPr lang="zh-CN" altLang="zh-CN" sz="1600" b="0" dirty="0">
              <a:latin typeface="Courier New" pitchFamily="49" charset="0"/>
              <a:cs typeface="Courier New" pitchFamily="49" charset="0"/>
            </a:endParaRPr>
          </a:p>
          <a:p>
            <a:pPr algn="l"/>
            <a:r>
              <a:rPr lang="en-US" altLang="zh-CN" sz="1600" b="0" dirty="0">
                <a:latin typeface="Courier New" pitchFamily="49" charset="0"/>
                <a:cs typeface="Courier New" pitchFamily="49" charset="0"/>
              </a:rPr>
              <a:t>statement = </a:t>
            </a:r>
            <a:r>
              <a:rPr lang="en-US" altLang="zh-CN" sz="1600" b="0" dirty="0" err="1">
                <a:latin typeface="Courier New" pitchFamily="49" charset="0"/>
                <a:cs typeface="Courier New" pitchFamily="49" charset="0"/>
              </a:rPr>
              <a:t>cache.get</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sql</a:t>
            </a:r>
            <a:r>
              <a:rPr lang="en-US" altLang="zh-CN" sz="1600" b="0" dirty="0">
                <a:latin typeface="Courier New" pitchFamily="49" charset="0"/>
                <a:cs typeface="Courier New" pitchFamily="49" charset="0"/>
              </a:rPr>
              <a:t>, new Callable&lt;</a:t>
            </a:r>
            <a:r>
              <a:rPr lang="en-US" altLang="zh-CN" sz="1600" b="0" dirty="0" err="1">
                <a:latin typeface="Courier New" pitchFamily="49" charset="0"/>
                <a:cs typeface="Courier New" pitchFamily="49" charset="0"/>
              </a:rPr>
              <a:t>SQLStatement</a:t>
            </a:r>
            <a:r>
              <a:rPr lang="en-US" altLang="zh-CN" sz="1600" b="0" dirty="0">
                <a:latin typeface="Courier New" pitchFamily="49" charset="0"/>
                <a:cs typeface="Courier New" pitchFamily="49" charset="0"/>
              </a:rPr>
              <a:t>&gt;() {</a:t>
            </a:r>
            <a:endParaRPr lang="zh-CN" altLang="zh-CN" sz="1600" b="0" dirty="0">
              <a:latin typeface="Courier New" pitchFamily="49" charset="0"/>
              <a:cs typeface="Courier New" pitchFamily="49" charset="0"/>
            </a:endParaRPr>
          </a:p>
          <a:p>
            <a:pPr algn="l"/>
            <a:r>
              <a:rPr lang="en-US" altLang="zh-CN" sz="1600" b="0" dirty="0" smtClean="0">
                <a:latin typeface="Courier New" pitchFamily="49" charset="0"/>
                <a:cs typeface="Courier New" pitchFamily="49" charset="0"/>
              </a:rPr>
              <a:t>        @</a:t>
            </a:r>
            <a:r>
              <a:rPr lang="en-US" altLang="zh-CN" sz="1600" b="0" dirty="0">
                <a:latin typeface="Courier New" pitchFamily="49" charset="0"/>
                <a:cs typeface="Courier New" pitchFamily="49" charset="0"/>
              </a:rPr>
              <a:t>Override</a:t>
            </a:r>
            <a:endParaRPr lang="zh-CN" altLang="zh-CN" sz="1600" b="0" dirty="0">
              <a:latin typeface="Courier New" pitchFamily="49" charset="0"/>
              <a:cs typeface="Courier New" pitchFamily="49" charset="0"/>
            </a:endParaRPr>
          </a:p>
          <a:p>
            <a:pPr algn="l"/>
            <a:r>
              <a:rPr lang="en-US" altLang="zh-CN" sz="1600" b="0" dirty="0">
                <a:latin typeface="Courier New" pitchFamily="49" charset="0"/>
                <a:cs typeface="Courier New" pitchFamily="49" charset="0"/>
              </a:rPr>
              <a:t>	public </a:t>
            </a:r>
            <a:r>
              <a:rPr lang="en-US" altLang="zh-CN" sz="1600" b="0" dirty="0" err="1">
                <a:latin typeface="Courier New" pitchFamily="49" charset="0"/>
                <a:cs typeface="Courier New" pitchFamily="49" charset="0"/>
              </a:rPr>
              <a:t>SQLStatement</a:t>
            </a:r>
            <a:r>
              <a:rPr lang="en-US" altLang="zh-CN" sz="1600" b="0" dirty="0">
                <a:latin typeface="Courier New" pitchFamily="49" charset="0"/>
                <a:cs typeface="Courier New" pitchFamily="49" charset="0"/>
              </a:rPr>
              <a:t> call() throws Exception {</a:t>
            </a:r>
            <a:endParaRPr lang="zh-CN" altLang="zh-CN" sz="1600" b="0" dirty="0">
              <a:latin typeface="Courier New" pitchFamily="49" charset="0"/>
              <a:cs typeface="Courier New" pitchFamily="49" charset="0"/>
            </a:endParaRPr>
          </a:p>
          <a:p>
            <a:pPr algn="l"/>
            <a:r>
              <a:rPr lang="en-US" altLang="zh-CN" sz="1600" b="0" dirty="0">
                <a:latin typeface="Courier New" pitchFamily="49" charset="0"/>
                <a:cs typeface="Courier New" pitchFamily="49" charset="0"/>
              </a:rPr>
              <a:t>	return </a:t>
            </a:r>
            <a:r>
              <a:rPr lang="en-US" altLang="zh-CN" sz="1600" b="0" dirty="0" err="1">
                <a:latin typeface="Courier New" pitchFamily="49" charset="0"/>
                <a:cs typeface="Courier New" pitchFamily="49" charset="0"/>
              </a:rPr>
              <a:t>SQLParserDelegate.parse</a:t>
            </a:r>
            <a:r>
              <a:rPr lang="en-US" altLang="zh-CN" sz="1600" b="0" dirty="0">
                <a:latin typeface="Courier New" pitchFamily="49" charset="0"/>
                <a:cs typeface="Courier New" pitchFamily="49" charset="0"/>
              </a:rPr>
              <a:t>(</a:t>
            </a:r>
            <a:r>
              <a:rPr lang="en-US" altLang="zh-CN" sz="1600" b="0" dirty="0" err="1">
                <a:latin typeface="Courier New" pitchFamily="49" charset="0"/>
                <a:cs typeface="Courier New" pitchFamily="49" charset="0"/>
              </a:rPr>
              <a:t>sql</a:t>
            </a:r>
            <a:r>
              <a:rPr lang="en-US" altLang="zh-CN" sz="1600" b="0" dirty="0">
                <a:latin typeface="Courier New" pitchFamily="49" charset="0"/>
                <a:cs typeface="Courier New" pitchFamily="49" charset="0"/>
              </a:rPr>
              <a:t>);</a:t>
            </a:r>
            <a:endParaRPr lang="zh-CN" altLang="zh-CN" sz="1600" b="0" dirty="0">
              <a:latin typeface="Courier New" pitchFamily="49" charset="0"/>
              <a:cs typeface="Courier New" pitchFamily="49" charset="0"/>
            </a:endParaRPr>
          </a:p>
          <a:p>
            <a:pPr algn="l"/>
            <a:r>
              <a:rPr lang="en-US" altLang="zh-CN" sz="1600" b="0" dirty="0" smtClean="0">
                <a:latin typeface="Courier New" pitchFamily="49" charset="0"/>
                <a:cs typeface="Courier New" pitchFamily="49" charset="0"/>
              </a:rPr>
              <a:t>       }</a:t>
            </a:r>
            <a:endParaRPr lang="zh-CN" altLang="zh-CN" sz="1600" b="0" dirty="0">
              <a:latin typeface="Courier New" pitchFamily="49" charset="0"/>
              <a:cs typeface="Courier New" pitchFamily="49" charset="0"/>
            </a:endParaRPr>
          </a:p>
          <a:p>
            <a:pPr algn="l"/>
            <a:r>
              <a:rPr lang="en-US" altLang="zh-CN" sz="1600" b="0" dirty="0" smtClean="0">
                <a:latin typeface="Courier New" pitchFamily="49" charset="0"/>
                <a:cs typeface="Courier New" pitchFamily="49" charset="0"/>
              </a:rPr>
              <a:t>}); </a:t>
            </a:r>
            <a:endParaRPr lang="zh-CN" altLang="zh-CN" sz="1600" b="0" dirty="0">
              <a:latin typeface="Courier New" pitchFamily="49" charset="0"/>
              <a:cs typeface="Courier New" pitchFamily="49" charset="0"/>
            </a:endParaRPr>
          </a:p>
        </p:txBody>
      </p:sp>
      <p:sp>
        <p:nvSpPr>
          <p:cNvPr id="17" name="TextBox 16"/>
          <p:cNvSpPr txBox="1"/>
          <p:nvPr/>
        </p:nvSpPr>
        <p:spPr>
          <a:xfrm>
            <a:off x="333827" y="669999"/>
            <a:ext cx="551544" cy="246221"/>
          </a:xfrm>
          <a:prstGeom prst="rect">
            <a:avLst/>
          </a:prstGeom>
          <a:solidFill>
            <a:srgbClr val="FFC000"/>
          </a:solidFill>
        </p:spPr>
        <p:txBody>
          <a:bodyPr wrap="square" rtlCol="0">
            <a:spAutoFit/>
          </a:bodyPr>
          <a:lstStyle/>
          <a:p>
            <a:r>
              <a:rPr lang="zh-CN" altLang="en-US" sz="1000" b="0" dirty="0" smtClean="0"/>
              <a:t>问题</a:t>
            </a:r>
            <a:endParaRPr lang="zh-CN" altLang="en-US" sz="1000" b="0" dirty="0"/>
          </a:p>
        </p:txBody>
      </p:sp>
      <p:sp>
        <p:nvSpPr>
          <p:cNvPr id="19" name="TextBox 18"/>
          <p:cNvSpPr txBox="1"/>
          <p:nvPr/>
        </p:nvSpPr>
        <p:spPr>
          <a:xfrm>
            <a:off x="348341" y="1793435"/>
            <a:ext cx="551544" cy="246221"/>
          </a:xfrm>
          <a:prstGeom prst="rect">
            <a:avLst/>
          </a:prstGeom>
          <a:solidFill>
            <a:srgbClr val="FFC000"/>
          </a:solidFill>
        </p:spPr>
        <p:txBody>
          <a:bodyPr wrap="square" rtlCol="0">
            <a:spAutoFit/>
          </a:bodyPr>
          <a:lstStyle/>
          <a:p>
            <a:r>
              <a:rPr lang="zh-CN" altLang="en-US" sz="1000" b="0" dirty="0"/>
              <a:t>答案</a:t>
            </a:r>
          </a:p>
        </p:txBody>
      </p:sp>
    </p:spTree>
    <p:extLst>
      <p:ext uri="{BB962C8B-B14F-4D97-AF65-F5344CB8AC3E}">
        <p14:creationId xmlns:p14="http://schemas.microsoft.com/office/powerpoint/2010/main" val="157562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Atom</a:t>
            </a:r>
            <a:r>
              <a:rPr lang="zh-CN" altLang="en-US" sz="2000" dirty="0" smtClean="0">
                <a:solidFill>
                  <a:srgbClr val="0070C0"/>
                </a:solidFill>
                <a:latin typeface="微软雅黑" pitchFamily="34" charset="-122"/>
                <a:ea typeface="微软雅黑" pitchFamily="34" charset="-122"/>
              </a:rPr>
              <a:t>层流量控制</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873971722"/>
              </p:ext>
            </p:extLst>
          </p:nvPr>
        </p:nvGraphicFramePr>
        <p:xfrm>
          <a:off x="3448411" y="636088"/>
          <a:ext cx="5656400" cy="3029297"/>
        </p:xfrm>
        <a:graphic>
          <a:graphicData uri="http://schemas.openxmlformats.org/presentationml/2006/ole">
            <mc:AlternateContent xmlns:mc="http://schemas.openxmlformats.org/markup-compatibility/2006">
              <mc:Choice xmlns:v="urn:schemas-microsoft-com:vml" Requires="v">
                <p:oleObj spid="_x0000_s1554" name="Visio" r:id="rId4" imgW="6868645" imgH="3988539" progId="Visio.Drawing.11">
                  <p:embed/>
                </p:oleObj>
              </mc:Choice>
              <mc:Fallback>
                <p:oleObj name="Visio" r:id="rId4" imgW="6868645" imgH="3988539" progId="Visio.Drawing.11">
                  <p:embed/>
                  <p:pic>
                    <p:nvPicPr>
                      <p:cNvPr id="0" name="Object 1"/>
                      <p:cNvPicPr>
                        <a:picLocks noChangeAspect="1" noChangeArrowheads="1"/>
                      </p:cNvPicPr>
                      <p:nvPr/>
                    </p:nvPicPr>
                    <p:blipFill>
                      <a:blip r:embed="rId5"/>
                      <a:srcRect/>
                      <a:stretch>
                        <a:fillRect/>
                      </a:stretch>
                    </p:blipFill>
                    <p:spPr bwMode="auto">
                      <a:xfrm>
                        <a:off x="3448411" y="636088"/>
                        <a:ext cx="5656400" cy="3029297"/>
                      </a:xfrm>
                      <a:prstGeom prst="rect">
                        <a:avLst/>
                      </a:prstGeom>
                      <a:noFill/>
                      <a:ln w="3175">
                        <a:solidFill>
                          <a:schemeClr val="tx1"/>
                        </a:solidFill>
                      </a:ln>
                    </p:spPr>
                  </p:pic>
                </p:oleObj>
              </mc:Fallback>
            </mc:AlternateContent>
          </a:graphicData>
        </a:graphic>
      </p:graphicFrame>
      <p:sp>
        <p:nvSpPr>
          <p:cNvPr id="5" name="矩形 4"/>
          <p:cNvSpPr/>
          <p:nvPr/>
        </p:nvSpPr>
        <p:spPr>
          <a:xfrm>
            <a:off x="28936" y="622020"/>
            <a:ext cx="3319175" cy="1061829"/>
          </a:xfrm>
          <a:prstGeom prst="rect">
            <a:avLst/>
          </a:prstGeom>
          <a:ln w="3175">
            <a:solidFill>
              <a:schemeClr val="tx1"/>
            </a:solidFill>
          </a:ln>
        </p:spPr>
        <p:txBody>
          <a:bodyPr wrap="square">
            <a:spAutoFit/>
          </a:bodyPr>
          <a:lstStyle/>
          <a:p>
            <a:pPr algn="l">
              <a:lnSpc>
                <a:spcPct val="150000"/>
              </a:lnSpc>
            </a:pPr>
            <a:r>
              <a:rPr lang="en-US" altLang="zh-CN" sz="1400" b="0" dirty="0">
                <a:latin typeface="微软雅黑" pitchFamily="34" charset="-122"/>
                <a:ea typeface="微软雅黑" pitchFamily="34" charset="-122"/>
              </a:rPr>
              <a:t> </a:t>
            </a:r>
            <a:r>
              <a:rPr lang="en-US" altLang="zh-CN" sz="1400" b="0" dirty="0" smtClean="0">
                <a:latin typeface="微软雅黑" pitchFamily="34" charset="-122"/>
                <a:ea typeface="微软雅黑" pitchFamily="34" charset="-122"/>
              </a:rPr>
              <a:t>   TDDL</a:t>
            </a:r>
            <a:r>
              <a:rPr lang="zh-CN" altLang="zh-CN" sz="1400" b="0" dirty="0">
                <a:latin typeface="微软雅黑" pitchFamily="34" charset="-122"/>
                <a:ea typeface="微软雅黑" pitchFamily="34" charset="-122"/>
              </a:rPr>
              <a:t>连接某一个数据库进行读写操作时，可以进行单位时间内</a:t>
            </a:r>
            <a:r>
              <a:rPr lang="zh-CN" altLang="zh-CN" sz="1400" b="0" dirty="0" smtClean="0">
                <a:latin typeface="微软雅黑" pitchFamily="34" charset="-122"/>
                <a:ea typeface="微软雅黑" pitchFamily="34" charset="-122"/>
              </a:rPr>
              <a:t>读</a:t>
            </a:r>
            <a:r>
              <a:rPr lang="zh-CN" altLang="en-US" sz="1400" b="0" dirty="0" smtClean="0">
                <a:latin typeface="微软雅黑" pitchFamily="34" charset="-122"/>
                <a:ea typeface="微软雅黑" pitchFamily="34" charset="-122"/>
              </a:rPr>
              <a:t>、</a:t>
            </a:r>
            <a:r>
              <a:rPr lang="zh-CN" altLang="zh-CN" sz="1400" b="0" dirty="0" smtClean="0">
                <a:latin typeface="微软雅黑" pitchFamily="34" charset="-122"/>
                <a:ea typeface="微软雅黑" pitchFamily="34" charset="-122"/>
              </a:rPr>
              <a:t>写</a:t>
            </a:r>
            <a:r>
              <a:rPr lang="zh-CN" altLang="zh-CN" sz="1400" b="0" dirty="0">
                <a:latin typeface="微软雅黑" pitchFamily="34" charset="-122"/>
                <a:ea typeface="微软雅黑" pitchFamily="34" charset="-122"/>
              </a:rPr>
              <a:t>次数的限制，即流量控制</a:t>
            </a:r>
            <a:r>
              <a:rPr lang="zh-CN" altLang="zh-CN" sz="1400" b="0" dirty="0" smtClean="0">
                <a:latin typeface="微软雅黑" pitchFamily="34" charset="-122"/>
                <a:ea typeface="微软雅黑" pitchFamily="34" charset="-122"/>
              </a:rPr>
              <a:t>。</a:t>
            </a:r>
            <a:endParaRPr lang="en-US" altLang="zh-CN" sz="1400" b="0" dirty="0" smtClean="0">
              <a:solidFill>
                <a:schemeClr val="bg2"/>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8410" y="3727940"/>
            <a:ext cx="5653385" cy="2147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35" y="1758703"/>
            <a:ext cx="3319175" cy="4099584"/>
          </a:xfrm>
          <a:prstGeom prst="rect">
            <a:avLst/>
          </a:prstGeom>
          <a:ln w="3175">
            <a:solidFill>
              <a:schemeClr val="tx1"/>
            </a:solidFill>
          </a:ln>
        </p:spPr>
        <p:txBody>
          <a:bodyPr wrap="square">
            <a:spAutoFit/>
          </a:bodyPr>
          <a:lstStyle/>
          <a:p>
            <a:pPr algn="l">
              <a:lnSpc>
                <a:spcPct val="150000"/>
              </a:lnSpc>
            </a:pPr>
            <a:r>
              <a:rPr lang="zh-CN" altLang="zh-CN" sz="1400" b="0" dirty="0" smtClean="0">
                <a:latin typeface="微软雅黑" pitchFamily="34" charset="-122"/>
                <a:ea typeface="微软雅黑" pitchFamily="34" charset="-122"/>
              </a:rPr>
              <a:t>流</a:t>
            </a:r>
            <a:r>
              <a:rPr lang="zh-CN" altLang="zh-CN" sz="1400" b="0" dirty="0">
                <a:latin typeface="微软雅黑" pitchFamily="34" charset="-122"/>
                <a:ea typeface="微软雅黑" pitchFamily="34" charset="-122"/>
              </a:rPr>
              <a:t>量控制的机</a:t>
            </a:r>
            <a:r>
              <a:rPr lang="zh-CN" altLang="zh-CN" sz="1400" b="0" dirty="0" smtClean="0">
                <a:latin typeface="微软雅黑" pitchFamily="34" charset="-122"/>
                <a:ea typeface="微软雅黑" pitchFamily="34" charset="-122"/>
              </a:rPr>
              <a:t>制</a:t>
            </a:r>
            <a:r>
              <a:rPr lang="zh-CN" altLang="en-US" sz="1400" b="0" dirty="0" smtClean="0">
                <a:latin typeface="微软雅黑" pitchFamily="34" charset="-122"/>
                <a:ea typeface="微软雅黑" pitchFamily="34" charset="-122"/>
              </a:rPr>
              <a:t>为：</a:t>
            </a:r>
            <a:endParaRPr lang="en-US" altLang="zh-CN" sz="1400" b="0" dirty="0" smtClean="0">
              <a:latin typeface="微软雅黑" pitchFamily="34" charset="-122"/>
              <a:ea typeface="微软雅黑" pitchFamily="34" charset="-122"/>
            </a:endParaRPr>
          </a:p>
          <a:p>
            <a:pPr marL="285750" indent="-285750" algn="l">
              <a:lnSpc>
                <a:spcPct val="150000"/>
              </a:lnSpc>
              <a:buClr>
                <a:srgbClr val="00B0F0"/>
              </a:buClr>
              <a:buFont typeface="Wingdings" pitchFamily="2" charset="2"/>
              <a:buChar char="n"/>
            </a:pPr>
            <a:r>
              <a:rPr lang="zh-CN" altLang="zh-CN" sz="1400" b="0" dirty="0" smtClean="0">
                <a:solidFill>
                  <a:schemeClr val="bg2"/>
                </a:solidFill>
                <a:latin typeface="微软雅黑" pitchFamily="34" charset="-122"/>
                <a:ea typeface="微软雅黑" pitchFamily="34" charset="-122"/>
              </a:rPr>
              <a:t>将</a:t>
            </a:r>
            <a:r>
              <a:rPr lang="zh-CN" altLang="zh-CN" sz="1400" b="0" dirty="0">
                <a:solidFill>
                  <a:schemeClr val="bg2"/>
                </a:solidFill>
                <a:latin typeface="微软雅黑" pitchFamily="34" charset="-122"/>
                <a:ea typeface="微软雅黑" pitchFamily="34" charset="-122"/>
              </a:rPr>
              <a:t>考察的时间片（最少</a:t>
            </a:r>
            <a:r>
              <a:rPr lang="en-US" altLang="zh-CN" sz="1400" b="0" dirty="0">
                <a:solidFill>
                  <a:schemeClr val="bg2"/>
                </a:solidFill>
                <a:latin typeface="微软雅黑" pitchFamily="34" charset="-122"/>
                <a:ea typeface="微软雅黑" pitchFamily="34" charset="-122"/>
              </a:rPr>
              <a:t>1</a:t>
            </a:r>
            <a:r>
              <a:rPr lang="zh-CN" altLang="zh-CN" sz="1400" b="0" dirty="0">
                <a:solidFill>
                  <a:schemeClr val="bg2"/>
                </a:solidFill>
                <a:latin typeface="微软雅黑" pitchFamily="34" charset="-122"/>
                <a:ea typeface="微软雅黑" pitchFamily="34" charset="-122"/>
              </a:rPr>
              <a:t>秒，默认</a:t>
            </a:r>
            <a:r>
              <a:rPr lang="en-US" altLang="zh-CN" sz="1400" b="0" dirty="0">
                <a:solidFill>
                  <a:schemeClr val="bg2"/>
                </a:solidFill>
                <a:latin typeface="微软雅黑" pitchFamily="34" charset="-122"/>
                <a:ea typeface="微软雅黑" pitchFamily="34" charset="-122"/>
              </a:rPr>
              <a:t>1</a:t>
            </a:r>
            <a:r>
              <a:rPr lang="zh-CN" altLang="zh-CN" sz="1400" b="0" dirty="0">
                <a:solidFill>
                  <a:schemeClr val="bg2"/>
                </a:solidFill>
                <a:latin typeface="微软雅黑" pitchFamily="34" charset="-122"/>
                <a:ea typeface="微软雅黑" pitchFamily="34" charset="-122"/>
              </a:rPr>
              <a:t>分钟）分为多个槽（最多</a:t>
            </a:r>
            <a:r>
              <a:rPr lang="en-US" altLang="zh-CN" sz="1400" b="0" dirty="0">
                <a:solidFill>
                  <a:schemeClr val="bg2"/>
                </a:solidFill>
                <a:latin typeface="微软雅黑" pitchFamily="34" charset="-122"/>
                <a:ea typeface="微软雅黑" pitchFamily="34" charset="-122"/>
              </a:rPr>
              <a:t>20</a:t>
            </a:r>
            <a:r>
              <a:rPr lang="zh-CN" altLang="zh-CN" sz="1400" b="0" dirty="0">
                <a:solidFill>
                  <a:schemeClr val="bg2"/>
                </a:solidFill>
                <a:latin typeface="微软雅黑" pitchFamily="34" charset="-122"/>
                <a:ea typeface="微软雅黑" pitchFamily="34" charset="-122"/>
              </a:rPr>
              <a:t>个槽，每个槽的时间最少</a:t>
            </a:r>
            <a:r>
              <a:rPr lang="en-US" altLang="zh-CN" sz="1400" b="0" dirty="0">
                <a:solidFill>
                  <a:schemeClr val="bg2"/>
                </a:solidFill>
                <a:latin typeface="微软雅黑" pitchFamily="34" charset="-122"/>
                <a:ea typeface="微软雅黑" pitchFamily="34" charset="-122"/>
              </a:rPr>
              <a:t>500</a:t>
            </a:r>
            <a:r>
              <a:rPr lang="zh-CN" altLang="zh-CN" sz="1400" b="0" dirty="0">
                <a:solidFill>
                  <a:schemeClr val="bg2"/>
                </a:solidFill>
                <a:latin typeface="微软雅黑" pitchFamily="34" charset="-122"/>
                <a:ea typeface="微软雅黑" pitchFamily="34" charset="-122"/>
              </a:rPr>
              <a:t>毫秒</a:t>
            </a:r>
            <a:r>
              <a:rPr lang="zh-CN" altLang="zh-CN" sz="1400" b="0" dirty="0" smtClean="0">
                <a:solidFill>
                  <a:schemeClr val="bg2"/>
                </a:solidFill>
                <a:latin typeface="微软雅黑" pitchFamily="34" charset="-122"/>
                <a:ea typeface="微软雅黑" pitchFamily="34" charset="-122"/>
              </a:rPr>
              <a:t>）</a:t>
            </a:r>
            <a:r>
              <a:rPr lang="zh-CN" altLang="en-US" sz="1400" b="0" dirty="0" smtClean="0">
                <a:solidFill>
                  <a:schemeClr val="bg2"/>
                </a:solidFill>
                <a:latin typeface="微软雅黑" pitchFamily="34" charset="-122"/>
                <a:ea typeface="微软雅黑" pitchFamily="34" charset="-122"/>
              </a:rPr>
              <a:t>。</a:t>
            </a:r>
            <a:r>
              <a:rPr lang="zh-CN" altLang="en-US" sz="1400" b="0" dirty="0">
                <a:solidFill>
                  <a:schemeClr val="bg2"/>
                </a:solidFill>
                <a:latin typeface="微软雅黑" pitchFamily="34" charset="-122"/>
                <a:ea typeface="微软雅黑" pitchFamily="34" charset="-122"/>
              </a:rPr>
              <a:t>方</a:t>
            </a:r>
            <a:r>
              <a:rPr lang="zh-CN" altLang="en-US" sz="1400" b="0" dirty="0" smtClean="0">
                <a:solidFill>
                  <a:schemeClr val="bg2"/>
                </a:solidFill>
                <a:latin typeface="微软雅黑" pitchFamily="34" charset="-122"/>
                <a:ea typeface="微软雅黑" pitchFamily="34" charset="-122"/>
              </a:rPr>
              <a:t>法是构</a:t>
            </a:r>
            <a:r>
              <a:rPr lang="zh-CN" altLang="en-US" sz="1400" b="0" dirty="0">
                <a:solidFill>
                  <a:schemeClr val="bg2"/>
                </a:solidFill>
                <a:latin typeface="微软雅黑" pitchFamily="34" charset="-122"/>
                <a:ea typeface="微软雅黑" pitchFamily="34" charset="-122"/>
              </a:rPr>
              <a:t>造一个</a:t>
            </a:r>
            <a:r>
              <a:rPr lang="en-US" altLang="zh-CN" sz="1400" b="0" dirty="0" err="1" smtClean="0">
                <a:solidFill>
                  <a:schemeClr val="bg2"/>
                </a:solidFill>
                <a:latin typeface="微软雅黑" pitchFamily="34" charset="-122"/>
                <a:ea typeface="微软雅黑" pitchFamily="34" charset="-122"/>
              </a:rPr>
              <a:t>AtomicInteger</a:t>
            </a:r>
            <a:r>
              <a:rPr lang="zh-CN" altLang="en-US" sz="1400" b="0" dirty="0" smtClean="0">
                <a:solidFill>
                  <a:schemeClr val="bg2"/>
                </a:solidFill>
                <a:latin typeface="微软雅黑" pitchFamily="34" charset="-122"/>
                <a:ea typeface="微软雅黑" pitchFamily="34" charset="-122"/>
              </a:rPr>
              <a:t>类型一维数组。</a:t>
            </a:r>
            <a:endParaRPr lang="en-US" altLang="zh-CN" sz="1400" b="0" dirty="0">
              <a:solidFill>
                <a:schemeClr val="bg2"/>
              </a:solidFill>
              <a:latin typeface="微软雅黑" pitchFamily="34" charset="-122"/>
              <a:ea typeface="微软雅黑" pitchFamily="34" charset="-122"/>
            </a:endParaRPr>
          </a:p>
          <a:p>
            <a:pPr marL="285750" indent="-285750" algn="l">
              <a:lnSpc>
                <a:spcPct val="150000"/>
              </a:lnSpc>
              <a:buClr>
                <a:srgbClr val="00B0F0"/>
              </a:buClr>
              <a:buFont typeface="Wingdings" pitchFamily="2" charset="2"/>
              <a:buChar char="n"/>
            </a:pPr>
            <a:r>
              <a:rPr lang="zh-CN" altLang="en-US" sz="1400" b="0" dirty="0">
                <a:solidFill>
                  <a:schemeClr val="bg2"/>
                </a:solidFill>
                <a:latin typeface="微软雅黑" pitchFamily="34" charset="-122"/>
                <a:ea typeface="微软雅黑" pitchFamily="34" charset="-122"/>
              </a:rPr>
              <a:t>每次执行</a:t>
            </a:r>
            <a:r>
              <a:rPr lang="en-US" altLang="zh-CN" sz="1400" b="0" dirty="0">
                <a:solidFill>
                  <a:schemeClr val="bg2"/>
                </a:solidFill>
                <a:latin typeface="微软雅黑" pitchFamily="34" charset="-122"/>
                <a:ea typeface="微软雅黑" pitchFamily="34" charset="-122"/>
              </a:rPr>
              <a:t>SQL</a:t>
            </a:r>
            <a:r>
              <a:rPr lang="zh-CN" altLang="en-US" sz="1400" b="0" dirty="0">
                <a:solidFill>
                  <a:schemeClr val="bg2"/>
                </a:solidFill>
                <a:latin typeface="微软雅黑" pitchFamily="34" charset="-122"/>
                <a:ea typeface="微软雅黑" pitchFamily="34" charset="-122"/>
              </a:rPr>
              <a:t>之前，首</a:t>
            </a:r>
            <a:r>
              <a:rPr lang="zh-CN" altLang="en-US" sz="1400" b="0" dirty="0" smtClean="0">
                <a:solidFill>
                  <a:schemeClr val="bg2"/>
                </a:solidFill>
                <a:latin typeface="微软雅黑" pitchFamily="34" charset="-122"/>
                <a:ea typeface="微软雅黑" pitchFamily="34" charset="-122"/>
              </a:rPr>
              <a:t>先判断</a:t>
            </a:r>
            <a:r>
              <a:rPr lang="zh-CN" altLang="zh-CN" sz="1400" b="0" dirty="0" smtClean="0">
                <a:solidFill>
                  <a:schemeClr val="bg2"/>
                </a:solidFill>
                <a:latin typeface="微软雅黑" pitchFamily="34" charset="-122"/>
                <a:ea typeface="微软雅黑" pitchFamily="34" charset="-122"/>
              </a:rPr>
              <a:t>在</a:t>
            </a:r>
            <a:r>
              <a:rPr lang="zh-CN" altLang="zh-CN" sz="1400" b="0" dirty="0">
                <a:solidFill>
                  <a:schemeClr val="bg2"/>
                </a:solidFill>
                <a:latin typeface="微软雅黑" pitchFamily="34" charset="-122"/>
                <a:ea typeface="微软雅黑" pitchFamily="34" charset="-122"/>
              </a:rPr>
              <a:t>此段时间片内执行</a:t>
            </a:r>
            <a:r>
              <a:rPr lang="en-US" altLang="zh-CN" sz="1400" b="0" dirty="0">
                <a:solidFill>
                  <a:schemeClr val="bg2"/>
                </a:solidFill>
                <a:latin typeface="微软雅黑" pitchFamily="34" charset="-122"/>
                <a:ea typeface="微软雅黑" pitchFamily="34" charset="-122"/>
              </a:rPr>
              <a:t>SQL</a:t>
            </a:r>
            <a:r>
              <a:rPr lang="zh-CN" altLang="zh-CN" sz="1400" b="0" dirty="0">
                <a:solidFill>
                  <a:schemeClr val="bg2"/>
                </a:solidFill>
                <a:latin typeface="微软雅黑" pitchFamily="34" charset="-122"/>
                <a:ea typeface="微软雅黑" pitchFamily="34" charset="-122"/>
              </a:rPr>
              <a:t>的次数，如果超出了设置的阀值，则不允许执行</a:t>
            </a:r>
            <a:r>
              <a:rPr lang="zh-CN" altLang="en-US" sz="1400" b="0" dirty="0" smtClean="0">
                <a:solidFill>
                  <a:schemeClr val="bg2"/>
                </a:solidFill>
                <a:latin typeface="微软雅黑" pitchFamily="34" charset="-122"/>
                <a:ea typeface="微软雅黑" pitchFamily="34" charset="-122"/>
              </a:rPr>
              <a:t>。</a:t>
            </a:r>
            <a:endParaRPr lang="en-US" altLang="zh-CN" sz="1400" b="0" dirty="0">
              <a:solidFill>
                <a:schemeClr val="bg2"/>
              </a:solidFill>
              <a:latin typeface="微软雅黑" pitchFamily="34" charset="-122"/>
              <a:ea typeface="微软雅黑" pitchFamily="34" charset="-122"/>
            </a:endParaRPr>
          </a:p>
          <a:p>
            <a:pPr marL="285750" indent="-285750" algn="l">
              <a:lnSpc>
                <a:spcPct val="150000"/>
              </a:lnSpc>
              <a:buClr>
                <a:srgbClr val="00B0F0"/>
              </a:buClr>
              <a:buFont typeface="Wingdings" pitchFamily="2" charset="2"/>
              <a:buChar char="n"/>
            </a:pPr>
            <a:r>
              <a:rPr lang="zh-CN" altLang="en-US" sz="1400" b="0" dirty="0">
                <a:solidFill>
                  <a:schemeClr val="bg2"/>
                </a:solidFill>
                <a:latin typeface="微软雅黑" pitchFamily="34" charset="-122"/>
                <a:ea typeface="微软雅黑" pitchFamily="34" charset="-122"/>
              </a:rPr>
              <a:t>在不运行执行时，可以</a:t>
            </a:r>
            <a:r>
              <a:rPr lang="zh-CN" altLang="zh-CN" sz="1400" b="0" dirty="0">
                <a:solidFill>
                  <a:schemeClr val="bg2"/>
                </a:solidFill>
                <a:latin typeface="微软雅黑" pitchFamily="34" charset="-122"/>
                <a:ea typeface="微软雅黑" pitchFamily="34" charset="-122"/>
              </a:rPr>
              <a:t>重试，如果</a:t>
            </a:r>
            <a:r>
              <a:rPr lang="zh-CN" altLang="en-US" sz="1400" b="0" dirty="0">
                <a:solidFill>
                  <a:schemeClr val="bg2"/>
                </a:solidFill>
                <a:latin typeface="微软雅黑" pitchFamily="34" charset="-122"/>
                <a:ea typeface="微软雅黑" pitchFamily="34" charset="-122"/>
              </a:rPr>
              <a:t>再</a:t>
            </a:r>
            <a:r>
              <a:rPr lang="zh-CN" altLang="zh-CN" sz="1400" b="0" dirty="0">
                <a:solidFill>
                  <a:schemeClr val="bg2"/>
                </a:solidFill>
                <a:latin typeface="微软雅黑" pitchFamily="34" charset="-122"/>
                <a:ea typeface="微软雅黑" pitchFamily="34" charset="-122"/>
              </a:rPr>
              <a:t>重试</a:t>
            </a:r>
            <a:r>
              <a:rPr lang="en-US" altLang="zh-CN" sz="1400" b="0" dirty="0">
                <a:solidFill>
                  <a:schemeClr val="bg2"/>
                </a:solidFill>
                <a:latin typeface="微软雅黑" pitchFamily="34" charset="-122"/>
                <a:ea typeface="微软雅黑" pitchFamily="34" charset="-122"/>
              </a:rPr>
              <a:t>2</a:t>
            </a:r>
            <a:r>
              <a:rPr lang="zh-CN" altLang="zh-CN" sz="1400" b="0" dirty="0">
                <a:solidFill>
                  <a:schemeClr val="bg2"/>
                </a:solidFill>
                <a:latin typeface="微软雅黑" pitchFamily="34" charset="-122"/>
                <a:ea typeface="微软雅黑" pitchFamily="34" charset="-122"/>
              </a:rPr>
              <a:t>次仍然不成功，则报异常，此次执行</a:t>
            </a:r>
            <a:r>
              <a:rPr lang="en-US" altLang="zh-CN" sz="1400" b="0" dirty="0">
                <a:solidFill>
                  <a:schemeClr val="bg2"/>
                </a:solidFill>
                <a:latin typeface="微软雅黑" pitchFamily="34" charset="-122"/>
                <a:ea typeface="微软雅黑" pitchFamily="34" charset="-122"/>
              </a:rPr>
              <a:t>SQL</a:t>
            </a:r>
            <a:r>
              <a:rPr lang="zh-CN" altLang="zh-CN" sz="1400" b="0" dirty="0">
                <a:solidFill>
                  <a:schemeClr val="bg2"/>
                </a:solidFill>
                <a:latin typeface="微软雅黑" pitchFamily="34" charset="-122"/>
                <a:ea typeface="微软雅黑" pitchFamily="34" charset="-122"/>
              </a:rPr>
              <a:t>失败</a:t>
            </a:r>
            <a:r>
              <a:rPr lang="zh-CN" altLang="zh-CN" sz="1400" b="0" dirty="0" smtClean="0">
                <a:solidFill>
                  <a:schemeClr val="bg2"/>
                </a:solidFill>
                <a:latin typeface="微软雅黑" pitchFamily="34" charset="-122"/>
                <a:ea typeface="微软雅黑" pitchFamily="34" charset="-122"/>
              </a:rPr>
              <a:t>。</a:t>
            </a:r>
            <a:endParaRPr lang="en-US" altLang="zh-CN" sz="1400" b="0" dirty="0" smtClean="0">
              <a:solidFill>
                <a:schemeClr val="bg2"/>
              </a:solidFill>
              <a:latin typeface="微软雅黑" pitchFamily="34" charset="-122"/>
              <a:ea typeface="微软雅黑" pitchFamily="34" charset="-122"/>
            </a:endParaRPr>
          </a:p>
        </p:txBody>
      </p:sp>
    </p:spTree>
    <p:extLst>
      <p:ext uri="{BB962C8B-B14F-4D97-AF65-F5344CB8AC3E}">
        <p14:creationId xmlns:p14="http://schemas.microsoft.com/office/powerpoint/2010/main" val="4799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1029"/>
                                        </p:tgtEl>
                                        <p:attrNameLst>
                                          <p:attrName>style.visibility</p:attrName>
                                        </p:attrNameLst>
                                      </p:cBhvr>
                                      <p:to>
                                        <p:strVal val="visible"/>
                                      </p:to>
                                    </p:set>
                                    <p:anim calcmode="lin" valueType="num">
                                      <p:cBhvr additive="base">
                                        <p:cTn id="23" dur="500" fill="hold"/>
                                        <p:tgtEl>
                                          <p:spTgt spid="1029"/>
                                        </p:tgtEl>
                                        <p:attrNameLst>
                                          <p:attrName>ppt_x</p:attrName>
                                        </p:attrNameLst>
                                      </p:cBhvr>
                                      <p:tavLst>
                                        <p:tav tm="0">
                                          <p:val>
                                            <p:strVal val="#ppt_x"/>
                                          </p:val>
                                        </p:tav>
                                        <p:tav tm="100000">
                                          <p:val>
                                            <p:strVal val="#ppt_x"/>
                                          </p:val>
                                        </p:tav>
                                      </p:tavLst>
                                    </p:anim>
                                    <p:anim calcmode="lin" valueType="num">
                                      <p:cBhvr additive="base">
                                        <p:cTn id="2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Atom</a:t>
            </a:r>
            <a:r>
              <a:rPr lang="zh-CN" altLang="en-US" sz="2000" dirty="0" smtClean="0">
                <a:solidFill>
                  <a:srgbClr val="0070C0"/>
                </a:solidFill>
                <a:latin typeface="微软雅黑" pitchFamily="34" charset="-122"/>
                <a:ea typeface="微软雅黑" pitchFamily="34" charset="-122"/>
              </a:rPr>
              <a:t>数据源动态修改</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7072" y="636088"/>
            <a:ext cx="8988455" cy="2148280"/>
          </a:xfrm>
          <a:prstGeom prst="rect">
            <a:avLst/>
          </a:prstGeom>
          <a:ln w="3175">
            <a:solidFill>
              <a:schemeClr val="tx1"/>
            </a:solidFill>
          </a:ln>
        </p:spPr>
        <p:txBody>
          <a:bodyPr wrap="square">
            <a:spAutoFit/>
          </a:bodyPr>
          <a:lstStyle/>
          <a:p>
            <a:pPr algn="l"/>
            <a:r>
              <a:rPr lang="zh-CN" altLang="zh-CN" sz="1600" b="0" dirty="0">
                <a:latin typeface="微软雅黑" pitchFamily="34" charset="-122"/>
                <a:ea typeface="微软雅黑" pitchFamily="34" charset="-122"/>
              </a:rPr>
              <a:t>数据</a:t>
            </a:r>
            <a:r>
              <a:rPr lang="zh-CN" altLang="zh-CN" sz="1600" b="0" dirty="0" smtClean="0">
                <a:latin typeface="微软雅黑" pitchFamily="34" charset="-122"/>
                <a:ea typeface="微软雅黑" pitchFamily="34" charset="-122"/>
              </a:rPr>
              <a:t>源</a:t>
            </a:r>
            <a:r>
              <a:rPr lang="zh-CN" altLang="en-US" sz="1600" b="0" dirty="0" smtClean="0">
                <a:latin typeface="微软雅黑" pitchFamily="34" charset="-122"/>
                <a:ea typeface="微软雅黑" pitchFamily="34" charset="-122"/>
              </a:rPr>
              <a:t>可动态修改的</a:t>
            </a:r>
            <a:r>
              <a:rPr lang="zh-CN" altLang="zh-CN" sz="1600" b="0" dirty="0" smtClean="0">
                <a:latin typeface="微软雅黑" pitchFamily="34" charset="-122"/>
                <a:ea typeface="微软雅黑" pitchFamily="34" charset="-122"/>
              </a:rPr>
              <a:t>信</a:t>
            </a:r>
            <a:r>
              <a:rPr lang="zh-CN" altLang="zh-CN" sz="1600" b="0" dirty="0">
                <a:latin typeface="微软雅黑" pitchFamily="34" charset="-122"/>
                <a:ea typeface="微软雅黑" pitchFamily="34" charset="-122"/>
              </a:rPr>
              <a:t>息包括三部分</a:t>
            </a:r>
            <a:r>
              <a:rPr lang="zh-CN" altLang="en-US" sz="1600" b="0" dirty="0" smtClean="0">
                <a:latin typeface="微软雅黑" pitchFamily="34" charset="-122"/>
                <a:ea typeface="微软雅黑" pitchFamily="34" charset="-122"/>
              </a:rPr>
              <a:t>：</a:t>
            </a:r>
            <a:endParaRPr lang="en-US" altLang="zh-CN" sz="1600" b="0" dirty="0" smtClean="0">
              <a:latin typeface="微软雅黑" pitchFamily="34" charset="-122"/>
              <a:ea typeface="微软雅黑" pitchFamily="34" charset="-122"/>
            </a:endParaRPr>
          </a:p>
          <a:p>
            <a:pPr marL="285750" lvl="0" indent="-285750" algn="l">
              <a:buClr>
                <a:srgbClr val="0070C0"/>
              </a:buClr>
              <a:buFont typeface="Wingdings" pitchFamily="2" charset="2"/>
              <a:buChar char="n"/>
            </a:pPr>
            <a:r>
              <a:rPr lang="en-US" altLang="zh-CN" sz="1600" dirty="0" err="1" smtClean="0">
                <a:latin typeface="微软雅黑" pitchFamily="34" charset="-122"/>
                <a:ea typeface="微软雅黑" pitchFamily="34" charset="-122"/>
              </a:rPr>
              <a:t>GlobalDBInfo</a:t>
            </a:r>
            <a:endParaRPr lang="en-US" altLang="zh-CN" sz="1600" dirty="0" smtClean="0">
              <a:latin typeface="微软雅黑" pitchFamily="34" charset="-122"/>
              <a:ea typeface="微软雅黑" pitchFamily="34" charset="-122"/>
            </a:endParaRPr>
          </a:p>
          <a:p>
            <a:pPr lvl="0" algn="l">
              <a:buClr>
                <a:srgbClr val="0070C0"/>
              </a:buClr>
            </a:pPr>
            <a:r>
              <a:rPr lang="en-US" altLang="zh-CN" sz="1600" b="0" dirty="0" smtClean="0">
                <a:latin typeface="微软雅黑" pitchFamily="34" charset="-122"/>
                <a:ea typeface="微软雅黑" pitchFamily="34" charset="-122"/>
              </a:rPr>
              <a:t>	</a:t>
            </a:r>
            <a:r>
              <a:rPr lang="en-US" altLang="zh-CN" sz="1600" b="0" dirty="0" err="1" smtClean="0">
                <a:latin typeface="微软雅黑" pitchFamily="34" charset="-122"/>
                <a:ea typeface="微软雅黑" pitchFamily="34" charset="-122"/>
              </a:rPr>
              <a:t>ip</a:t>
            </a:r>
            <a:r>
              <a:rPr lang="en-US" altLang="zh-CN" sz="1600" b="0" dirty="0" smtClean="0">
                <a:latin typeface="微软雅黑" pitchFamily="34" charset="-122"/>
                <a:ea typeface="微软雅黑" pitchFamily="34" charset="-122"/>
              </a:rPr>
              <a:t>=127.0.0.1 port=3311 </a:t>
            </a:r>
            <a:r>
              <a:rPr lang="en-US" altLang="zh-CN" sz="1600" b="0" dirty="0" err="1" smtClean="0">
                <a:latin typeface="微软雅黑" pitchFamily="34" charset="-122"/>
                <a:ea typeface="微软雅黑" pitchFamily="34" charset="-122"/>
              </a:rPr>
              <a:t>dbName</a:t>
            </a:r>
            <a:r>
              <a:rPr lang="en-US" altLang="zh-CN" sz="1600" b="0" dirty="0" smtClean="0">
                <a:latin typeface="微软雅黑" pitchFamily="34" charset="-122"/>
                <a:ea typeface="微软雅黑" pitchFamily="34" charset="-122"/>
              </a:rPr>
              <a:t>=db_00 </a:t>
            </a:r>
            <a:r>
              <a:rPr lang="en-US" altLang="zh-CN" sz="1600" b="0" dirty="0" err="1" smtClean="0">
                <a:latin typeface="微软雅黑" pitchFamily="34" charset="-122"/>
                <a:ea typeface="微软雅黑" pitchFamily="34" charset="-122"/>
              </a:rPr>
              <a:t>dbType</a:t>
            </a:r>
            <a:r>
              <a:rPr lang="en-US" altLang="zh-CN" sz="1600" b="0" dirty="0" smtClean="0">
                <a:latin typeface="微软雅黑" pitchFamily="34" charset="-122"/>
                <a:ea typeface="微软雅黑" pitchFamily="34" charset="-122"/>
              </a:rPr>
              <a:t>=</a:t>
            </a:r>
            <a:r>
              <a:rPr lang="en-US" altLang="zh-CN" sz="1600" b="0" dirty="0" err="1" smtClean="0">
                <a:latin typeface="微软雅黑" pitchFamily="34" charset="-122"/>
                <a:ea typeface="微软雅黑" pitchFamily="34" charset="-122"/>
              </a:rPr>
              <a:t>mysql</a:t>
            </a:r>
            <a:r>
              <a:rPr lang="en-US" altLang="zh-CN" sz="1600" b="0" dirty="0" smtClean="0">
                <a:latin typeface="微软雅黑" pitchFamily="34" charset="-122"/>
                <a:ea typeface="微软雅黑" pitchFamily="34" charset="-122"/>
              </a:rPr>
              <a:t> </a:t>
            </a:r>
            <a:r>
              <a:rPr lang="en-US" altLang="zh-CN" sz="1600" b="0" dirty="0" err="1" smtClean="0">
                <a:latin typeface="微软雅黑" pitchFamily="34" charset="-122"/>
                <a:ea typeface="微软雅黑" pitchFamily="34" charset="-122"/>
              </a:rPr>
              <a:t>dbStatus</a:t>
            </a:r>
            <a:r>
              <a:rPr lang="en-US" altLang="zh-CN" sz="1600" b="0" dirty="0" smtClean="0">
                <a:latin typeface="微软雅黑" pitchFamily="34" charset="-122"/>
                <a:ea typeface="微软雅黑" pitchFamily="34" charset="-122"/>
              </a:rPr>
              <a:t>=RW</a:t>
            </a:r>
            <a:endParaRPr lang="zh-CN" altLang="zh-CN" sz="1600" b="0" dirty="0" smtClean="0">
              <a:latin typeface="微软雅黑" pitchFamily="34" charset="-122"/>
              <a:ea typeface="微软雅黑" pitchFamily="34" charset="-122"/>
            </a:endParaRPr>
          </a:p>
          <a:p>
            <a:pPr marL="285750" lvl="0" indent="-285750" algn="l">
              <a:buClr>
                <a:srgbClr val="0070C0"/>
              </a:buClr>
              <a:buFont typeface="Wingdings" pitchFamily="2" charset="2"/>
              <a:buChar char="n"/>
            </a:pPr>
            <a:r>
              <a:rPr lang="en-US" altLang="zh-CN" sz="1600" dirty="0" err="1" smtClean="0">
                <a:latin typeface="微软雅黑" pitchFamily="34" charset="-122"/>
                <a:ea typeface="微软雅黑" pitchFamily="34" charset="-122"/>
              </a:rPr>
              <a:t>AppDBInfo</a:t>
            </a:r>
            <a:endParaRPr lang="en-US" altLang="zh-CN" sz="1600" dirty="0" smtClean="0">
              <a:latin typeface="微软雅黑" pitchFamily="34" charset="-122"/>
              <a:ea typeface="微软雅黑" pitchFamily="34" charset="-122"/>
            </a:endParaRPr>
          </a:p>
          <a:p>
            <a:pPr lvl="0" algn="l">
              <a:buClr>
                <a:srgbClr val="0070C0"/>
              </a:buClr>
            </a:pPr>
            <a:r>
              <a:rPr lang="en-US" altLang="zh-CN" sz="1600" dirty="0" smtClean="0">
                <a:latin typeface="微软雅黑" pitchFamily="34" charset="-122"/>
                <a:ea typeface="微软雅黑" pitchFamily="34" charset="-122"/>
              </a:rPr>
              <a:t>	</a:t>
            </a:r>
            <a:r>
              <a:rPr lang="en-US" altLang="zh-CN" sz="1600" b="0" dirty="0" err="1" smtClean="0">
                <a:latin typeface="微软雅黑" pitchFamily="34" charset="-122"/>
                <a:ea typeface="微软雅黑" pitchFamily="34" charset="-122"/>
              </a:rPr>
              <a:t>userName</a:t>
            </a:r>
            <a:r>
              <a:rPr lang="en-US" altLang="zh-CN" sz="1600" b="0" dirty="0" smtClean="0">
                <a:latin typeface="微软雅黑" pitchFamily="34" charset="-122"/>
                <a:ea typeface="微软雅黑" pitchFamily="34" charset="-122"/>
              </a:rPr>
              <a:t>=</a:t>
            </a:r>
            <a:r>
              <a:rPr lang="en-US" altLang="zh-CN" sz="1600" b="0" dirty="0" err="1" smtClean="0">
                <a:latin typeface="微软雅黑" pitchFamily="34" charset="-122"/>
                <a:ea typeface="微软雅黑" pitchFamily="34" charset="-122"/>
              </a:rPr>
              <a:t>tddl</a:t>
            </a:r>
            <a:r>
              <a:rPr lang="en-US" altLang="zh-CN" sz="1600" b="0" dirty="0" smtClean="0">
                <a:latin typeface="微软雅黑" pitchFamily="34" charset="-122"/>
                <a:ea typeface="微软雅黑" pitchFamily="34" charset="-122"/>
              </a:rPr>
              <a:t> </a:t>
            </a:r>
            <a:r>
              <a:rPr lang="en-US" altLang="zh-CN" sz="1600" b="0" dirty="0" err="1">
                <a:latin typeface="微软雅黑" pitchFamily="34" charset="-122"/>
                <a:ea typeface="微软雅黑" pitchFamily="34" charset="-122"/>
              </a:rPr>
              <a:t>minPoolSize</a:t>
            </a:r>
            <a:r>
              <a:rPr lang="en-US" altLang="zh-CN" sz="1600" b="0" dirty="0">
                <a:latin typeface="微软雅黑" pitchFamily="34" charset="-122"/>
                <a:ea typeface="微软雅黑" pitchFamily="34" charset="-122"/>
              </a:rPr>
              <a:t>=1 </a:t>
            </a:r>
            <a:r>
              <a:rPr lang="en-US" altLang="zh-CN" sz="1600" b="0" dirty="0" err="1">
                <a:latin typeface="微软雅黑" pitchFamily="34" charset="-122"/>
                <a:ea typeface="微软雅黑" pitchFamily="34" charset="-122"/>
              </a:rPr>
              <a:t>maxPoolSize</a:t>
            </a:r>
            <a:r>
              <a:rPr lang="en-US" altLang="zh-CN" sz="1600" b="0" dirty="0">
                <a:latin typeface="微软雅黑" pitchFamily="34" charset="-122"/>
                <a:ea typeface="微软雅黑" pitchFamily="34" charset="-122"/>
              </a:rPr>
              <a:t>=100 </a:t>
            </a:r>
            <a:r>
              <a:rPr lang="en-US" altLang="zh-CN" sz="1600" b="0" dirty="0" err="1" smtClean="0">
                <a:latin typeface="微软雅黑" pitchFamily="34" charset="-122"/>
                <a:ea typeface="微软雅黑" pitchFamily="34" charset="-122"/>
              </a:rPr>
              <a:t>idleTimeout</a:t>
            </a:r>
            <a:r>
              <a:rPr lang="en-US" altLang="zh-CN" sz="1600" b="0" dirty="0" smtClean="0">
                <a:latin typeface="微软雅黑" pitchFamily="34" charset="-122"/>
                <a:ea typeface="微软雅黑" pitchFamily="34" charset="-122"/>
              </a:rPr>
              <a:t>=10……</a:t>
            </a:r>
            <a:endParaRPr lang="zh-CN" altLang="zh-CN" sz="1600" b="0" dirty="0">
              <a:latin typeface="微软雅黑" pitchFamily="34" charset="-122"/>
              <a:ea typeface="微软雅黑" pitchFamily="34" charset="-122"/>
            </a:endParaRPr>
          </a:p>
          <a:p>
            <a:pPr marL="285750" lvl="0" indent="-285750" algn="l">
              <a:buClr>
                <a:srgbClr val="0070C0"/>
              </a:buClr>
              <a:buFont typeface="Wingdings" pitchFamily="2" charset="2"/>
              <a:buChar char="n"/>
            </a:pPr>
            <a:r>
              <a:rPr lang="en-US" altLang="zh-CN" sz="1600" dirty="0" smtClean="0">
                <a:latin typeface="微软雅黑" pitchFamily="34" charset="-122"/>
                <a:ea typeface="微软雅黑" pitchFamily="34" charset="-122"/>
              </a:rPr>
              <a:t>Password</a:t>
            </a:r>
            <a:endParaRPr lang="en-US" altLang="zh-CN" sz="1600" b="0" dirty="0">
              <a:latin typeface="微软雅黑" pitchFamily="34" charset="-122"/>
              <a:ea typeface="微软雅黑" pitchFamily="34" charset="-122"/>
            </a:endParaRPr>
          </a:p>
          <a:p>
            <a:pPr lvl="0" algn="l">
              <a:buClr>
                <a:srgbClr val="0070C0"/>
              </a:buClr>
            </a:pPr>
            <a:r>
              <a:rPr lang="en-US" altLang="zh-CN" sz="1600" b="0" dirty="0" smtClean="0">
                <a:latin typeface="微软雅黑" pitchFamily="34" charset="-122"/>
                <a:ea typeface="微软雅黑" pitchFamily="34" charset="-122"/>
              </a:rPr>
              <a:t> 	</a:t>
            </a:r>
            <a:r>
              <a:rPr lang="en-US" altLang="zh-CN" sz="1600" b="0" dirty="0" err="1">
                <a:latin typeface="微软雅黑" pitchFamily="34" charset="-122"/>
                <a:ea typeface="微软雅黑" pitchFamily="34" charset="-122"/>
              </a:rPr>
              <a:t>encPasswd</a:t>
            </a:r>
            <a:r>
              <a:rPr lang="en-US" altLang="zh-CN" sz="1600" b="0" dirty="0">
                <a:latin typeface="微软雅黑" pitchFamily="34" charset="-122"/>
                <a:ea typeface="微软雅黑" pitchFamily="34" charset="-122"/>
              </a:rPr>
              <a:t>=5a826c8121945c969bf9844437e00e28</a:t>
            </a:r>
            <a:endParaRPr lang="en-US" altLang="zh-CN" sz="1600" b="0" dirty="0" smtClean="0">
              <a:latin typeface="微软雅黑" pitchFamily="34" charset="-122"/>
              <a:ea typeface="微软雅黑" pitchFamily="34" charset="-122"/>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605243149"/>
              </p:ext>
            </p:extLst>
          </p:nvPr>
        </p:nvGraphicFramePr>
        <p:xfrm>
          <a:off x="57072" y="2883881"/>
          <a:ext cx="8988455" cy="2954211"/>
        </p:xfrm>
        <a:graphic>
          <a:graphicData uri="http://schemas.openxmlformats.org/presentationml/2006/ole">
            <mc:AlternateContent xmlns:mc="http://schemas.openxmlformats.org/markup-compatibility/2006">
              <mc:Choice xmlns:v="urn:schemas-microsoft-com:vml" Requires="v">
                <p:oleObj spid="_x0000_s2567" name="Visio" r:id="rId4" imgW="8812490" imgH="4708451" progId="Visio.Drawing.11">
                  <p:embed/>
                </p:oleObj>
              </mc:Choice>
              <mc:Fallback>
                <p:oleObj name="Visio" r:id="rId4" imgW="8812490" imgH="47084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2" y="2883881"/>
                        <a:ext cx="8988455" cy="2954211"/>
                      </a:xfrm>
                      <a:prstGeom prst="rect">
                        <a:avLst/>
                      </a:prstGeom>
                      <a:solidFill>
                        <a:srgbClr val="FFFFCC"/>
                      </a:solidFill>
                      <a:ln w="3175">
                        <a:solidFill>
                          <a:schemeClr val="tx1"/>
                        </a:solidFill>
                      </a:ln>
                    </p:spPr>
                  </p:pic>
                </p:oleObj>
              </mc:Fallback>
            </mc:AlternateContent>
          </a:graphicData>
        </a:graphic>
      </p:graphicFrame>
    </p:spTree>
    <p:extLst>
      <p:ext uri="{BB962C8B-B14F-4D97-AF65-F5344CB8AC3E}">
        <p14:creationId xmlns:p14="http://schemas.microsoft.com/office/powerpoint/2010/main" val="353964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Atom</a:t>
            </a:r>
            <a:r>
              <a:rPr lang="zh-CN" altLang="en-US" sz="2000" dirty="0" smtClean="0">
                <a:solidFill>
                  <a:srgbClr val="0070C0"/>
                </a:solidFill>
                <a:latin typeface="微软雅黑" pitchFamily="34" charset="-122"/>
                <a:ea typeface="微软雅黑" pitchFamily="34" charset="-122"/>
              </a:rPr>
              <a:t>根据权重</a:t>
            </a:r>
            <a:r>
              <a:rPr lang="zh-CN" altLang="zh-CN" sz="2000" dirty="0" smtClean="0">
                <a:solidFill>
                  <a:srgbClr val="0070C0"/>
                </a:solidFill>
                <a:latin typeface="微软雅黑" pitchFamily="34" charset="-122"/>
                <a:ea typeface="微软雅黑" pitchFamily="34" charset="-122"/>
              </a:rPr>
              <a:t>随</a:t>
            </a:r>
            <a:r>
              <a:rPr lang="zh-CN" altLang="zh-CN" sz="2000" dirty="0">
                <a:solidFill>
                  <a:srgbClr val="0070C0"/>
                </a:solidFill>
                <a:latin typeface="微软雅黑" pitchFamily="34" charset="-122"/>
                <a:ea typeface="微软雅黑" pitchFamily="34" charset="-122"/>
              </a:rPr>
              <a:t>机选择机制</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57073" y="650156"/>
            <a:ext cx="2333702" cy="5170646"/>
          </a:xfrm>
          <a:prstGeom prst="rect">
            <a:avLst/>
          </a:prstGeom>
          <a:ln w="3175">
            <a:solidFill>
              <a:schemeClr val="tx1"/>
            </a:solidFill>
          </a:ln>
        </p:spPr>
        <p:txBody>
          <a:bodyPr wrap="square">
            <a:spAutoFit/>
          </a:bodyPr>
          <a:lstStyle/>
          <a:p>
            <a:pPr algn="l">
              <a:lnSpc>
                <a:spcPct val="150000"/>
              </a:lnSpc>
            </a:pPr>
            <a:r>
              <a:rPr lang="en-US" altLang="zh-CN" sz="1500" b="0" dirty="0">
                <a:latin typeface="微软雅黑" pitchFamily="34" charset="-122"/>
                <a:ea typeface="微软雅黑" pitchFamily="34" charset="-122"/>
              </a:rPr>
              <a:t>TDDL</a:t>
            </a:r>
            <a:r>
              <a:rPr lang="zh-CN" altLang="en-US" sz="1500" b="0" dirty="0">
                <a:latin typeface="微软雅黑" pitchFamily="34" charset="-122"/>
                <a:ea typeface="微软雅黑" pitchFamily="34" charset="-122"/>
              </a:rPr>
              <a:t>可以根据数据库的读写特性和权重进行选择。格式：</a:t>
            </a:r>
            <a:endParaRPr lang="en-US" altLang="zh-CN" sz="1500" b="0" dirty="0">
              <a:latin typeface="微软雅黑" pitchFamily="34" charset="-122"/>
              <a:ea typeface="微软雅黑" pitchFamily="34" charset="-122"/>
            </a:endParaRPr>
          </a:p>
          <a:p>
            <a:pPr algn="l">
              <a:lnSpc>
                <a:spcPct val="150000"/>
              </a:lnSpc>
            </a:pPr>
            <a:r>
              <a:rPr lang="en-US" altLang="zh-CN" sz="1500" b="0" dirty="0">
                <a:latin typeface="微软雅黑" pitchFamily="34" charset="-122"/>
                <a:ea typeface="微软雅黑" pitchFamily="34" charset="-122"/>
              </a:rPr>
              <a:t>[</a:t>
            </a:r>
            <a:r>
              <a:rPr lang="en-US" altLang="zh-CN" sz="1500" b="0" dirty="0" err="1">
                <a:latin typeface="微软雅黑" pitchFamily="34" charset="-122"/>
                <a:ea typeface="微软雅黑" pitchFamily="34" charset="-122"/>
              </a:rPr>
              <a:t>r|R</a:t>
            </a:r>
            <a:r>
              <a:rPr lang="en-US" altLang="zh-CN" sz="1500" b="0" dirty="0">
                <a:latin typeface="微软雅黑" pitchFamily="34" charset="-122"/>
                <a:ea typeface="微软雅黑" pitchFamily="34" charset="-122"/>
              </a:rPr>
              <a:t>](\\d*) [</a:t>
            </a:r>
            <a:r>
              <a:rPr lang="en-US" altLang="zh-CN" sz="1500" b="0" dirty="0" err="1">
                <a:latin typeface="微软雅黑" pitchFamily="34" charset="-122"/>
                <a:ea typeface="微软雅黑" pitchFamily="34" charset="-122"/>
              </a:rPr>
              <a:t>w|W</a:t>
            </a:r>
            <a:r>
              <a:rPr lang="en-US" altLang="zh-CN" sz="1500" b="0" dirty="0">
                <a:solidFill>
                  <a:schemeClr val="bg2"/>
                </a:solidFill>
                <a:latin typeface="微软雅黑" pitchFamily="34" charset="-122"/>
                <a:ea typeface="微软雅黑" pitchFamily="34" charset="-122"/>
              </a:rPr>
              <a:t>](\\d*)</a:t>
            </a:r>
          </a:p>
          <a:p>
            <a:pPr algn="l">
              <a:lnSpc>
                <a:spcPct val="150000"/>
              </a:lnSpc>
            </a:pPr>
            <a:r>
              <a:rPr lang="zh-CN" altLang="en-US" sz="1500" b="0" dirty="0">
                <a:latin typeface="微软雅黑" pitchFamily="34" charset="-122"/>
                <a:ea typeface="微软雅黑" pitchFamily="34" charset="-122"/>
              </a:rPr>
              <a:t>其中：</a:t>
            </a:r>
            <a:endParaRPr lang="en-US" altLang="zh-CN" sz="1500" b="0" dirty="0">
              <a:latin typeface="微软雅黑" pitchFamily="34" charset="-122"/>
              <a:ea typeface="微软雅黑" pitchFamily="34" charset="-122"/>
            </a:endParaRPr>
          </a:p>
          <a:p>
            <a:pPr marL="285750" indent="-285750" algn="l">
              <a:lnSpc>
                <a:spcPct val="150000"/>
              </a:lnSpc>
              <a:buClr>
                <a:srgbClr val="0070C0"/>
              </a:buClr>
              <a:buFont typeface="Wingdings" pitchFamily="2" charset="2"/>
              <a:buChar char="n"/>
            </a:pPr>
            <a:r>
              <a:rPr lang="zh-CN" altLang="zh-CN" sz="1500" b="0" dirty="0">
                <a:latin typeface="微软雅黑" pitchFamily="34" charset="-122"/>
                <a:ea typeface="微软雅黑" pitchFamily="34" charset="-122"/>
              </a:rPr>
              <a:t>字母</a:t>
            </a:r>
            <a:r>
              <a:rPr lang="en-US" altLang="zh-CN" sz="1500" b="0" dirty="0">
                <a:latin typeface="微软雅黑" pitchFamily="34" charset="-122"/>
                <a:ea typeface="微软雅黑" pitchFamily="34" charset="-122"/>
              </a:rPr>
              <a:t>r</a:t>
            </a:r>
            <a:r>
              <a:rPr lang="zh-CN" altLang="zh-CN" sz="1500" b="0" dirty="0">
                <a:latin typeface="微软雅黑" pitchFamily="34" charset="-122"/>
                <a:ea typeface="微软雅黑" pitchFamily="34" charset="-122"/>
              </a:rPr>
              <a:t>或</a:t>
            </a:r>
            <a:r>
              <a:rPr lang="en-US" altLang="zh-CN" sz="1500" b="0" dirty="0">
                <a:latin typeface="微软雅黑" pitchFamily="34" charset="-122"/>
                <a:ea typeface="微软雅黑" pitchFamily="34" charset="-122"/>
              </a:rPr>
              <a:t>R</a:t>
            </a:r>
            <a:r>
              <a:rPr lang="zh-CN" altLang="zh-CN" sz="1500" b="0" dirty="0">
                <a:latin typeface="微软雅黑" pitchFamily="34" charset="-122"/>
                <a:ea typeface="微软雅黑" pitchFamily="34" charset="-122"/>
              </a:rPr>
              <a:t>表示可以对数据库进行读操作， 后面跟一个数字表示读操作的权重</a:t>
            </a:r>
            <a:endParaRPr lang="en-US" altLang="zh-CN" sz="1500" b="0" dirty="0">
              <a:latin typeface="微软雅黑" pitchFamily="34" charset="-122"/>
              <a:ea typeface="微软雅黑" pitchFamily="34" charset="-122"/>
            </a:endParaRPr>
          </a:p>
          <a:p>
            <a:pPr marL="285750" indent="-285750" algn="l">
              <a:lnSpc>
                <a:spcPct val="150000"/>
              </a:lnSpc>
              <a:buClr>
                <a:srgbClr val="0070C0"/>
              </a:buClr>
              <a:buFont typeface="Wingdings" pitchFamily="2" charset="2"/>
              <a:buChar char="n"/>
            </a:pPr>
            <a:r>
              <a:rPr lang="zh-CN" altLang="zh-CN" sz="1500" b="0" dirty="0">
                <a:latin typeface="微软雅黑" pitchFamily="34" charset="-122"/>
                <a:ea typeface="微软雅黑" pitchFamily="34" charset="-122"/>
              </a:rPr>
              <a:t>字母</a:t>
            </a:r>
            <a:r>
              <a:rPr lang="en-US" altLang="zh-CN" sz="1500" b="0" dirty="0">
                <a:latin typeface="微软雅黑" pitchFamily="34" charset="-122"/>
                <a:ea typeface="微软雅黑" pitchFamily="34" charset="-122"/>
              </a:rPr>
              <a:t>w</a:t>
            </a:r>
            <a:r>
              <a:rPr lang="zh-CN" altLang="zh-CN" sz="1500" b="0" dirty="0">
                <a:latin typeface="微软雅黑" pitchFamily="34" charset="-122"/>
                <a:ea typeface="微软雅黑" pitchFamily="34" charset="-122"/>
              </a:rPr>
              <a:t>或</a:t>
            </a:r>
            <a:r>
              <a:rPr lang="en-US" altLang="zh-CN" sz="1500" b="0" dirty="0">
                <a:latin typeface="微软雅黑" pitchFamily="34" charset="-122"/>
                <a:ea typeface="微软雅黑" pitchFamily="34" charset="-122"/>
              </a:rPr>
              <a:t>W</a:t>
            </a:r>
            <a:r>
              <a:rPr lang="zh-CN" altLang="zh-CN" sz="1500" b="0" dirty="0">
                <a:latin typeface="微软雅黑" pitchFamily="34" charset="-122"/>
                <a:ea typeface="微软雅黑" pitchFamily="34" charset="-122"/>
              </a:rPr>
              <a:t>表示可以对数据库进行写操作， 后面跟一个数字表示写操作的权</a:t>
            </a:r>
            <a:r>
              <a:rPr lang="zh-CN" altLang="zh-CN" sz="1500" b="0" dirty="0" smtClean="0">
                <a:latin typeface="微软雅黑" pitchFamily="34" charset="-122"/>
                <a:ea typeface="微软雅黑" pitchFamily="34" charset="-122"/>
              </a:rPr>
              <a:t>重</a:t>
            </a:r>
            <a:endParaRPr lang="en-US" altLang="zh-CN" sz="1500" b="0" dirty="0" smtClean="0">
              <a:latin typeface="微软雅黑" pitchFamily="34" charset="-122"/>
              <a:ea typeface="微软雅黑" pitchFamily="34" charset="-122"/>
            </a:endParaRPr>
          </a:p>
          <a:p>
            <a:pPr algn="l">
              <a:lnSpc>
                <a:spcPct val="150000"/>
              </a:lnSpc>
              <a:buClr>
                <a:srgbClr val="0070C0"/>
              </a:buClr>
            </a:pPr>
            <a:r>
              <a:rPr lang="zh-CN" altLang="en-US" sz="1500" b="0" dirty="0" smtClean="0">
                <a:latin typeface="微软雅黑" pitchFamily="34" charset="-122"/>
                <a:ea typeface="微软雅黑" pitchFamily="34" charset="-122"/>
              </a:rPr>
              <a:t>比如：</a:t>
            </a:r>
            <a:r>
              <a:rPr lang="en-US" altLang="zh-CN" sz="1500" b="0" dirty="0" smtClean="0">
                <a:latin typeface="微软雅黑" pitchFamily="34" charset="-122"/>
                <a:ea typeface="微软雅黑" pitchFamily="34" charset="-122"/>
              </a:rPr>
              <a:t>db0:R10W10</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39687277"/>
              </p:ext>
            </p:extLst>
          </p:nvPr>
        </p:nvGraphicFramePr>
        <p:xfrm>
          <a:off x="2447925" y="660549"/>
          <a:ext cx="6583363" cy="2671762"/>
        </p:xfrm>
        <a:graphic>
          <a:graphicData uri="http://schemas.openxmlformats.org/presentationml/2006/ole">
            <mc:AlternateContent xmlns:mc="http://schemas.openxmlformats.org/markup-compatibility/2006">
              <mc:Choice xmlns:v="urn:schemas-microsoft-com:vml" Requires="v">
                <p:oleObj spid="_x0000_s3574" name="Visio" r:id="rId4" imgW="5788612" imgH="2548443" progId="Visio.Drawing.11">
                  <p:embed/>
                </p:oleObj>
              </mc:Choice>
              <mc:Fallback>
                <p:oleObj name="Visio" r:id="rId4" imgW="5788612" imgH="2548443" progId="Visio.Drawing.11">
                  <p:embed/>
                  <p:pic>
                    <p:nvPicPr>
                      <p:cNvPr id="0" name="Object 5"/>
                      <p:cNvPicPr>
                        <a:picLocks noChangeAspect="1" noChangeArrowheads="1"/>
                      </p:cNvPicPr>
                      <p:nvPr/>
                    </p:nvPicPr>
                    <p:blipFill>
                      <a:blip r:embed="rId5"/>
                      <a:srcRect/>
                      <a:stretch>
                        <a:fillRect/>
                      </a:stretch>
                    </p:blipFill>
                    <p:spPr bwMode="auto">
                      <a:xfrm>
                        <a:off x="2447925" y="660549"/>
                        <a:ext cx="6583363" cy="2671762"/>
                      </a:xfrm>
                      <a:prstGeom prst="rect">
                        <a:avLst/>
                      </a:prstGeom>
                      <a:noFill/>
                      <a:ln w="3175">
                        <a:solidFill>
                          <a:schemeClr val="tx1"/>
                        </a:solidFill>
                      </a:ln>
                    </p:spPr>
                  </p:pic>
                </p:oleObj>
              </mc:Fallback>
            </mc:AlternateContent>
          </a:graphicData>
        </a:graphic>
      </p:graphicFrame>
      <p:sp>
        <p:nvSpPr>
          <p:cNvPr id="6" name="矩形 5"/>
          <p:cNvSpPr/>
          <p:nvPr/>
        </p:nvSpPr>
        <p:spPr>
          <a:xfrm>
            <a:off x="2433709" y="3450371"/>
            <a:ext cx="6639951" cy="1858970"/>
          </a:xfrm>
          <a:prstGeom prst="rect">
            <a:avLst/>
          </a:prstGeom>
          <a:ln w="3175">
            <a:solidFill>
              <a:schemeClr val="tx1"/>
            </a:solidFill>
          </a:ln>
        </p:spPr>
        <p:txBody>
          <a:bodyPr wrap="square">
            <a:spAutoFit/>
          </a:bodyPr>
          <a:lstStyle/>
          <a:p>
            <a:pPr algn="l"/>
            <a:r>
              <a:rPr lang="zh-CN" altLang="en-US" sz="1400" b="0" dirty="0">
                <a:latin typeface="Courier New" pitchFamily="49" charset="0"/>
                <a:cs typeface="Courier New" pitchFamily="49" charset="0"/>
              </a:rPr>
              <a:t>另外，也可以通过指定具体的</a:t>
            </a:r>
            <a:r>
              <a:rPr lang="en-US" altLang="zh-CN" sz="1400" b="0" dirty="0">
                <a:latin typeface="Courier New" pitchFamily="49" charset="0"/>
                <a:cs typeface="Courier New" pitchFamily="49" charset="0"/>
              </a:rPr>
              <a:t>atom</a:t>
            </a:r>
            <a:r>
              <a:rPr lang="zh-CN" altLang="en-US" sz="1400" b="0" dirty="0">
                <a:latin typeface="Courier New" pitchFamily="49" charset="0"/>
                <a:cs typeface="Courier New" pitchFamily="49" charset="0"/>
              </a:rPr>
              <a:t>数据源的方法指明某一个数据库：</a:t>
            </a:r>
          </a:p>
          <a:p>
            <a:pPr algn="l"/>
            <a:r>
              <a:rPr lang="en-US" altLang="zh-CN" sz="1400" b="0" dirty="0">
                <a:latin typeface="Courier New" pitchFamily="49" charset="0"/>
                <a:cs typeface="Courier New" pitchFamily="49" charset="0"/>
              </a:rPr>
              <a:t>try{</a:t>
            </a:r>
          </a:p>
          <a:p>
            <a:pPr algn="l"/>
            <a:r>
              <a:rPr lang="en-US" altLang="zh-CN" sz="1400" b="0" dirty="0">
                <a:latin typeface="Courier New" pitchFamily="49" charset="0"/>
                <a:cs typeface="Courier New" pitchFamily="49" charset="0"/>
              </a:rPr>
              <a:t> </a:t>
            </a:r>
            <a:r>
              <a:rPr lang="en-US" altLang="zh-CN" sz="1400" b="0" dirty="0" err="1">
                <a:latin typeface="Courier New" pitchFamily="49" charset="0"/>
                <a:cs typeface="Courier New" pitchFamily="49" charset="0"/>
              </a:rPr>
              <a:t>GroupDataSourceRouteHelper.executeByGroupDataSourceIndex</a:t>
            </a:r>
            <a:r>
              <a:rPr lang="en-US" altLang="zh-CN" sz="1400" b="0" dirty="0">
                <a:latin typeface="Courier New" pitchFamily="49" charset="0"/>
                <a:cs typeface="Courier New" pitchFamily="49" charset="0"/>
              </a:rPr>
              <a:t>(0);</a:t>
            </a:r>
          </a:p>
          <a:p>
            <a:pPr algn="l"/>
            <a:r>
              <a:rPr lang="en-US" altLang="zh-CN" sz="1400" b="0" dirty="0">
                <a:latin typeface="Courier New" pitchFamily="49" charset="0"/>
                <a:cs typeface="Courier New" pitchFamily="49" charset="0"/>
              </a:rPr>
              <a:t> ……   //</a:t>
            </a:r>
            <a:r>
              <a:rPr lang="zh-CN" altLang="en-US" sz="1400" b="0" dirty="0">
                <a:latin typeface="Courier New" pitchFamily="49" charset="0"/>
                <a:cs typeface="Courier New" pitchFamily="49" charset="0"/>
              </a:rPr>
              <a:t>执行</a:t>
            </a:r>
            <a:r>
              <a:rPr lang="en-US" altLang="zh-CN" sz="1400" b="0" dirty="0">
                <a:latin typeface="Courier New" pitchFamily="49" charset="0"/>
                <a:cs typeface="Courier New" pitchFamily="49" charset="0"/>
              </a:rPr>
              <a:t>SQL</a:t>
            </a:r>
            <a:r>
              <a:rPr lang="zh-CN" altLang="en-US" sz="1400" b="0" dirty="0">
                <a:latin typeface="Courier New" pitchFamily="49" charset="0"/>
                <a:cs typeface="Courier New" pitchFamily="49" charset="0"/>
              </a:rPr>
              <a:t>语句</a:t>
            </a:r>
          </a:p>
          <a:p>
            <a:pPr algn="l"/>
            <a:r>
              <a:rPr lang="en-US" altLang="zh-CN" sz="1400" b="0" dirty="0">
                <a:latin typeface="Courier New" pitchFamily="49" charset="0"/>
                <a:cs typeface="Courier New" pitchFamily="49" charset="0"/>
              </a:rPr>
              <a:t>}finally{</a:t>
            </a:r>
          </a:p>
          <a:p>
            <a:pPr algn="l"/>
            <a:r>
              <a:rPr lang="en-US" altLang="zh-CN" sz="1400" b="0" dirty="0" err="1">
                <a:latin typeface="Courier New" pitchFamily="49" charset="0"/>
                <a:cs typeface="Courier New" pitchFamily="49" charset="0"/>
              </a:rPr>
              <a:t>GroupDataSourceRouteHelper.removeGroupDataSourceIndex</a:t>
            </a:r>
            <a:r>
              <a:rPr lang="en-US" altLang="zh-CN" sz="1400" b="0" dirty="0">
                <a:latin typeface="Courier New" pitchFamily="49" charset="0"/>
                <a:cs typeface="Courier New" pitchFamily="49" charset="0"/>
              </a:rPr>
              <a:t>(); </a:t>
            </a:r>
          </a:p>
          <a:p>
            <a:pPr algn="l"/>
            <a:r>
              <a:rPr lang="en-US" altLang="zh-CN" sz="1400" b="0" dirty="0">
                <a:latin typeface="Courier New" pitchFamily="49" charset="0"/>
                <a:cs typeface="Courier New" pitchFamily="49" charset="0"/>
              </a:rPr>
              <a:t>}</a:t>
            </a:r>
            <a:endParaRPr lang="zh-CN" altLang="en-US" sz="1400" b="0" dirty="0">
              <a:latin typeface="Courier New" pitchFamily="49" charset="0"/>
              <a:cs typeface="Courier New" pitchFamily="49" charset="0"/>
            </a:endParaRPr>
          </a:p>
        </p:txBody>
      </p:sp>
    </p:spTree>
    <p:extLst>
      <p:ext uri="{BB962C8B-B14F-4D97-AF65-F5344CB8AC3E}">
        <p14:creationId xmlns:p14="http://schemas.microsoft.com/office/powerpoint/2010/main" val="25794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bwMode="auto">
          <a:xfrm>
            <a:off x="0" y="590843"/>
            <a:ext cx="9144000" cy="5317587"/>
          </a:xfrm>
          <a:prstGeom prst="rect">
            <a:avLst/>
          </a:prstGeom>
          <a:gradFill flip="none" rotWithShape="1">
            <a:gsLst>
              <a:gs pos="0">
                <a:srgbClr val="5E9EFF"/>
              </a:gs>
              <a:gs pos="39999">
                <a:srgbClr val="85C2FF"/>
              </a:gs>
              <a:gs pos="70000">
                <a:srgbClr val="C4D6EB"/>
              </a:gs>
              <a:gs pos="100000">
                <a:srgbClr val="FFEBFA"/>
              </a:gs>
            </a:gsLst>
            <a:lin ang="54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横</a:t>
            </a:r>
            <a:r>
              <a:rPr lang="zh-CN" altLang="en-US" sz="2000" dirty="0" smtClean="0">
                <a:solidFill>
                  <a:srgbClr val="0070C0"/>
                </a:solidFill>
                <a:latin typeface="微软雅黑" pitchFamily="34" charset="-122"/>
                <a:ea typeface="微软雅黑" pitchFamily="34" charset="-122"/>
              </a:rPr>
              <a:t>向扩容 </a:t>
            </a:r>
            <a:r>
              <a:rPr lang="en-US" altLang="zh-CN" sz="2000" dirty="0" smtClean="0">
                <a:solidFill>
                  <a:srgbClr val="0070C0"/>
                </a:solidFill>
                <a:latin typeface="微软雅黑" pitchFamily="34" charset="-122"/>
                <a:ea typeface="微软雅黑" pitchFamily="34" charset="-122"/>
              </a:rPr>
              <a:t>--- </a:t>
            </a:r>
            <a:r>
              <a:rPr lang="zh-CN" altLang="en-US" sz="2000" dirty="0" smtClean="0">
                <a:solidFill>
                  <a:srgbClr val="0070C0"/>
                </a:solidFill>
                <a:latin typeface="微软雅黑" pitchFamily="34" charset="-122"/>
                <a:ea typeface="微软雅黑" pitchFamily="34" charset="-122"/>
              </a:rPr>
              <a:t>两库四表</a:t>
            </a:r>
            <a:r>
              <a:rPr lang="en-US" altLang="zh-CN" sz="2000" dirty="0" smtClean="0">
                <a:solidFill>
                  <a:srgbClr val="0070C0"/>
                </a:solidFill>
                <a:latin typeface="微软雅黑" pitchFamily="34" charset="-122"/>
                <a:ea typeface="微软雅黑" pitchFamily="34" charset="-122"/>
              </a:rPr>
              <a:t> </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583200" y="734400"/>
            <a:ext cx="1908175" cy="139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altLang="zh-CN" sz="1600"/>
              <a:t>DB0</a:t>
            </a:r>
            <a:endParaRPr lang="zh-CN" altLang="en-US" sz="1600"/>
          </a:p>
        </p:txBody>
      </p:sp>
      <p:sp>
        <p:nvSpPr>
          <p:cNvPr id="24" name="矩形 23"/>
          <p:cNvSpPr/>
          <p:nvPr/>
        </p:nvSpPr>
        <p:spPr>
          <a:xfrm>
            <a:off x="764175" y="1193188"/>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T0</a:t>
            </a:r>
            <a:endParaRPr lang="zh-CN" altLang="en-US" sz="1600"/>
          </a:p>
        </p:txBody>
      </p:sp>
      <p:sp>
        <p:nvSpPr>
          <p:cNvPr id="23" name="矩形 22"/>
          <p:cNvSpPr/>
          <p:nvPr/>
        </p:nvSpPr>
        <p:spPr>
          <a:xfrm>
            <a:off x="1627775" y="1193188"/>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dirty="0"/>
              <a:t>T0_1</a:t>
            </a:r>
            <a:endParaRPr lang="zh-CN" altLang="en-US" sz="1600" dirty="0"/>
          </a:p>
        </p:txBody>
      </p:sp>
      <p:sp>
        <p:nvSpPr>
          <p:cNvPr id="25" name="矩形 24"/>
          <p:cNvSpPr/>
          <p:nvPr/>
        </p:nvSpPr>
        <p:spPr>
          <a:xfrm>
            <a:off x="2643775" y="734400"/>
            <a:ext cx="1908175" cy="139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altLang="zh-CN" sz="1600" dirty="0"/>
              <a:t>DB1</a:t>
            </a:r>
            <a:endParaRPr lang="zh-CN" altLang="en-US" sz="1600" dirty="0"/>
          </a:p>
        </p:txBody>
      </p:sp>
      <p:sp>
        <p:nvSpPr>
          <p:cNvPr id="26" name="矩形 25"/>
          <p:cNvSpPr/>
          <p:nvPr/>
        </p:nvSpPr>
        <p:spPr>
          <a:xfrm>
            <a:off x="3688350" y="1193188"/>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T1_1</a:t>
            </a:r>
            <a:endParaRPr lang="zh-CN" altLang="en-US" sz="1600"/>
          </a:p>
        </p:txBody>
      </p:sp>
      <p:sp>
        <p:nvSpPr>
          <p:cNvPr id="27" name="矩形 26"/>
          <p:cNvSpPr/>
          <p:nvPr/>
        </p:nvSpPr>
        <p:spPr>
          <a:xfrm>
            <a:off x="2824750" y="1193188"/>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T1</a:t>
            </a:r>
            <a:endParaRPr lang="zh-CN" altLang="en-US" sz="1600"/>
          </a:p>
        </p:txBody>
      </p:sp>
      <p:graphicFrame>
        <p:nvGraphicFramePr>
          <p:cNvPr id="29" name="表格 28"/>
          <p:cNvGraphicFramePr>
            <a:graphicFrameLocks noGrp="1"/>
          </p:cNvGraphicFramePr>
          <p:nvPr>
            <p:extLst>
              <p:ext uri="{D42A27DB-BD31-4B8C-83A1-F6EECF244321}">
                <p14:modId xmlns:p14="http://schemas.microsoft.com/office/powerpoint/2010/main" val="1256670430"/>
              </p:ext>
            </p:extLst>
          </p:nvPr>
        </p:nvGraphicFramePr>
        <p:xfrm>
          <a:off x="635915" y="3824927"/>
          <a:ext cx="7894638" cy="1112520"/>
        </p:xfrm>
        <a:graphic>
          <a:graphicData uri="http://schemas.openxmlformats.org/drawingml/2006/table">
            <a:tbl>
              <a:tblPr firstRow="1" bandRow="1">
                <a:tableStyleId>{16D9F66E-5EB9-4882-86FB-DCBF35E3C3E4}</a:tableStyleId>
              </a:tblPr>
              <a:tblGrid>
                <a:gridCol w="2631546"/>
                <a:gridCol w="2631546"/>
                <a:gridCol w="2631546"/>
              </a:tblGrid>
              <a:tr h="370840">
                <a:tc>
                  <a:txBody>
                    <a:bodyPr/>
                    <a:lstStyle/>
                    <a:p>
                      <a:pPr algn="ctr"/>
                      <a:r>
                        <a:rPr lang="zh-CN" altLang="en-US" dirty="0" smtClean="0"/>
                        <a:t>数据量</a:t>
                      </a:r>
                      <a:endParaRPr lang="zh-CN" altLang="en-US" dirty="0">
                        <a:latin typeface="Courier New" pitchFamily="49" charset="0"/>
                        <a:cs typeface="Courier New" pitchFamily="49" charset="0"/>
                      </a:endParaRPr>
                    </a:p>
                  </a:txBody>
                  <a:tcPr/>
                </a:tc>
                <a:tc>
                  <a:txBody>
                    <a:bodyPr/>
                    <a:lstStyle/>
                    <a:p>
                      <a:pPr algn="ctr"/>
                      <a:r>
                        <a:rPr lang="zh-CN" altLang="en-US" dirty="0" smtClean="0"/>
                        <a:t>分库规则</a:t>
                      </a:r>
                      <a:endParaRPr lang="zh-CN" altLang="en-US" dirty="0">
                        <a:latin typeface="Courier New" pitchFamily="49" charset="0"/>
                        <a:cs typeface="Courier New" pitchFamily="49" charset="0"/>
                      </a:endParaRPr>
                    </a:p>
                  </a:txBody>
                  <a:tcPr/>
                </a:tc>
                <a:tc>
                  <a:txBody>
                    <a:bodyPr/>
                    <a:lstStyle/>
                    <a:p>
                      <a:pPr algn="ctr"/>
                      <a:r>
                        <a:rPr lang="zh-CN" altLang="en-US" dirty="0" smtClean="0"/>
                        <a:t>分表规则</a:t>
                      </a:r>
                      <a:endParaRPr lang="zh-CN" altLang="en-US" dirty="0">
                        <a:latin typeface="Courier New" pitchFamily="49" charset="0"/>
                        <a:cs typeface="Courier New" pitchFamily="49" charset="0"/>
                      </a:endParaRPr>
                    </a:p>
                  </a:txBody>
                  <a:tcPr/>
                </a:tc>
              </a:tr>
              <a:tr h="370840">
                <a:tc>
                  <a:txBody>
                    <a:bodyPr/>
                    <a:lstStyle/>
                    <a:p>
                      <a:pPr algn="l"/>
                      <a:r>
                        <a:rPr lang="en-US" altLang="zh-CN" sz="1800" dirty="0" smtClean="0"/>
                        <a:t>id&lt;=1</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”DB”+id%2</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”T”+id%2</a:t>
                      </a:r>
                      <a:endParaRPr lang="zh-CN" altLang="en-US" dirty="0">
                        <a:latin typeface="Courier New" pitchFamily="49" charset="0"/>
                        <a:cs typeface="Courier New" pitchFamily="49" charset="0"/>
                      </a:endParaRPr>
                    </a:p>
                  </a:txBody>
                  <a:tcPr/>
                </a:tc>
              </a:tr>
              <a:tr h="370840">
                <a:tc>
                  <a:txBody>
                    <a:bodyPr/>
                    <a:lstStyle/>
                    <a:p>
                      <a:pPr algn="l"/>
                      <a:r>
                        <a:rPr lang="en-US" altLang="zh-CN" sz="1800" dirty="0" smtClean="0"/>
                        <a:t>1</a:t>
                      </a:r>
                      <a:r>
                        <a:rPr lang="zh-CN" altLang="en-US" sz="1800" dirty="0" smtClean="0"/>
                        <a:t>千万</a:t>
                      </a:r>
                      <a:r>
                        <a:rPr lang="en-US" altLang="zh-CN" sz="1800" dirty="0" smtClean="0"/>
                        <a:t>&lt;id&lt;=2</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”DB”+id%2</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”T”+id%2+”_1”</a:t>
                      </a:r>
                      <a:r>
                        <a:rPr lang="zh-CN" altLang="en-US" sz="1800" dirty="0" smtClean="0"/>
                        <a:t> </a:t>
                      </a:r>
                      <a:endParaRPr lang="en-US" altLang="zh-CN" sz="1800" b="0" dirty="0" smtClean="0">
                        <a:latin typeface="Courier New" pitchFamily="49" charset="0"/>
                        <a:cs typeface="Courier New" pitchFamily="49" charset="0"/>
                      </a:endParaRPr>
                    </a:p>
                  </a:txBody>
                  <a:tcPr/>
                </a:tc>
              </a:tr>
            </a:tbl>
          </a:graphicData>
        </a:graphic>
      </p:graphicFrame>
      <p:sp>
        <p:nvSpPr>
          <p:cNvPr id="8" name="矩形 7"/>
          <p:cNvSpPr/>
          <p:nvPr/>
        </p:nvSpPr>
        <p:spPr bwMode="auto">
          <a:xfrm>
            <a:off x="0" y="1280167"/>
            <a:ext cx="2110154" cy="540000"/>
          </a:xfrm>
          <a:prstGeom prst="rect">
            <a:avLst/>
          </a:prstGeom>
          <a:solidFill>
            <a:schemeClr val="accent5">
              <a:lumMod val="9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l" defTabSz="228600">
              <a:buFont typeface="Arial" charset="0"/>
              <a:buNone/>
            </a:pPr>
            <a:r>
              <a:rPr lang="zh-CN" altLang="en-US" b="0" dirty="0">
                <a:latin typeface="Courier New" pitchFamily="49" charset="0"/>
                <a:cs typeface="Courier New" pitchFamily="49" charset="0"/>
              </a:rPr>
              <a:t>两库：</a:t>
            </a:r>
            <a:r>
              <a:rPr lang="en-US" altLang="zh-CN" b="0" dirty="0">
                <a:latin typeface="Courier New" pitchFamily="49" charset="0"/>
                <a:cs typeface="Courier New" pitchFamily="49" charset="0"/>
              </a:rPr>
              <a:t>DB0</a:t>
            </a:r>
            <a:r>
              <a:rPr lang="zh-CN" altLang="en-US" b="0" dirty="0">
                <a:latin typeface="Courier New" pitchFamily="49" charset="0"/>
                <a:cs typeface="Courier New" pitchFamily="49" charset="0"/>
              </a:rPr>
              <a:t>、</a:t>
            </a:r>
            <a:r>
              <a:rPr lang="en-US" altLang="zh-CN" b="0" dirty="0">
                <a:latin typeface="Courier New" pitchFamily="49" charset="0"/>
                <a:cs typeface="Courier New" pitchFamily="49" charset="0"/>
              </a:rPr>
              <a:t>DB1</a:t>
            </a:r>
            <a:endParaRPr lang="zh-CN" altLang="en-US" b="0" dirty="0">
              <a:latin typeface="Courier New" pitchFamily="49" charset="0"/>
              <a:cs typeface="Courier New" pitchFamily="49" charset="0"/>
            </a:endParaRPr>
          </a:p>
        </p:txBody>
      </p:sp>
      <p:sp>
        <p:nvSpPr>
          <p:cNvPr id="19" name="矩形 18"/>
          <p:cNvSpPr/>
          <p:nvPr/>
        </p:nvSpPr>
        <p:spPr bwMode="auto">
          <a:xfrm>
            <a:off x="-1" y="1839718"/>
            <a:ext cx="3329518" cy="540000"/>
          </a:xfrm>
          <a:prstGeom prst="rect">
            <a:avLst/>
          </a:prstGeom>
          <a:solidFill>
            <a:schemeClr val="accent5">
              <a:lumMod val="90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l" defTabSz="228600">
              <a:buFont typeface="Arial" charset="0"/>
              <a:buNone/>
            </a:pPr>
            <a:r>
              <a:rPr lang="zh-CN" altLang="en-US" b="0" dirty="0">
                <a:latin typeface="Courier New" pitchFamily="49" charset="0"/>
                <a:cs typeface="Courier New" pitchFamily="49" charset="0"/>
              </a:rPr>
              <a:t>四表：</a:t>
            </a:r>
            <a:r>
              <a:rPr lang="en-US" altLang="zh-CN" b="0" dirty="0">
                <a:latin typeface="Courier New" pitchFamily="49" charset="0"/>
                <a:cs typeface="Courier New" pitchFamily="49" charset="0"/>
              </a:rPr>
              <a:t>T0</a:t>
            </a:r>
            <a:r>
              <a:rPr lang="zh-CN" altLang="en-US" b="0" dirty="0">
                <a:latin typeface="Courier New" pitchFamily="49" charset="0"/>
                <a:cs typeface="Courier New" pitchFamily="49" charset="0"/>
              </a:rPr>
              <a:t>、</a:t>
            </a:r>
            <a:r>
              <a:rPr lang="en-US" altLang="zh-CN" b="0" dirty="0">
                <a:latin typeface="Courier New" pitchFamily="49" charset="0"/>
                <a:cs typeface="Courier New" pitchFamily="49" charset="0"/>
              </a:rPr>
              <a:t>T0_1</a:t>
            </a:r>
            <a:r>
              <a:rPr lang="zh-CN" altLang="en-US" b="0" dirty="0">
                <a:latin typeface="Courier New" pitchFamily="49" charset="0"/>
                <a:cs typeface="Courier New" pitchFamily="49" charset="0"/>
              </a:rPr>
              <a:t>、</a:t>
            </a:r>
            <a:r>
              <a:rPr lang="en-US" altLang="zh-CN" b="0" dirty="0">
                <a:latin typeface="Courier New" pitchFamily="49" charset="0"/>
                <a:cs typeface="Courier New" pitchFamily="49" charset="0"/>
              </a:rPr>
              <a:t>T1</a:t>
            </a:r>
            <a:r>
              <a:rPr lang="zh-CN" altLang="en-US" b="0" dirty="0">
                <a:latin typeface="Courier New" pitchFamily="49" charset="0"/>
                <a:cs typeface="Courier New" pitchFamily="49" charset="0"/>
              </a:rPr>
              <a:t>、</a:t>
            </a:r>
            <a:r>
              <a:rPr lang="en-US" altLang="zh-CN" b="0" dirty="0">
                <a:latin typeface="Courier New" pitchFamily="49" charset="0"/>
                <a:cs typeface="Courier New" pitchFamily="49" charset="0"/>
              </a:rPr>
              <a:t>T1_1</a:t>
            </a:r>
            <a:endParaRPr lang="zh-CN" altLang="en-US" b="0" dirty="0">
              <a:latin typeface="Courier New" pitchFamily="49" charset="0"/>
              <a:cs typeface="Courier New" pitchFamily="49" charset="0"/>
            </a:endParaRPr>
          </a:p>
        </p:txBody>
      </p:sp>
      <p:sp>
        <p:nvSpPr>
          <p:cNvPr id="21" name="矩形 20"/>
          <p:cNvSpPr/>
          <p:nvPr/>
        </p:nvSpPr>
        <p:spPr bwMode="auto">
          <a:xfrm>
            <a:off x="0" y="724401"/>
            <a:ext cx="2110154" cy="360000"/>
          </a:xfrm>
          <a:prstGeom prst="rect">
            <a:avLst/>
          </a:prstGeom>
          <a:solidFill>
            <a:schemeClr val="accent5">
              <a:lumMod val="7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r>
              <a:rPr lang="zh-CN" altLang="en-US" b="0" dirty="0">
                <a:latin typeface="微软雅黑" pitchFamily="34" charset="-122"/>
                <a:ea typeface="微软雅黑" pitchFamily="34" charset="-122"/>
              </a:rPr>
              <a:t>初</a:t>
            </a:r>
            <a:r>
              <a:rPr lang="zh-CN" altLang="en-US" b="0" dirty="0" smtClean="0">
                <a:latin typeface="微软雅黑" pitchFamily="34" charset="-122"/>
                <a:ea typeface="微软雅黑" pitchFamily="34" charset="-122"/>
              </a:rPr>
              <a:t>始状态</a:t>
            </a:r>
            <a:endPar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9102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grpId="1" nodeType="clickEffect">
                                  <p:stCondLst>
                                    <p:cond delay="0"/>
                                  </p:stCondLst>
                                  <p:childTnLst>
                                    <p:anim calcmode="lin" valueType="num">
                                      <p:cBhvr additive="base">
                                        <p:cTn id="28" dur="500"/>
                                        <p:tgtEl>
                                          <p:spTgt spid="21"/>
                                        </p:tgtEl>
                                        <p:attrNameLst>
                                          <p:attrName>ppt_x</p:attrName>
                                        </p:attrNameLst>
                                      </p:cBhvr>
                                      <p:tavLst>
                                        <p:tav tm="0">
                                          <p:val>
                                            <p:strVal val="ppt_x"/>
                                          </p:val>
                                        </p:tav>
                                        <p:tav tm="100000">
                                          <p:val>
                                            <p:strVal val="0-ppt_w/2"/>
                                          </p:val>
                                        </p:tav>
                                      </p:tavLst>
                                    </p:anim>
                                    <p:anim calcmode="lin" valueType="num">
                                      <p:cBhvr additive="base">
                                        <p:cTn id="29" dur="500"/>
                                        <p:tgtEl>
                                          <p:spTgt spid="21"/>
                                        </p:tgtEl>
                                        <p:attrNameLst>
                                          <p:attrName>ppt_y</p:attrName>
                                        </p:attrNameLst>
                                      </p:cBhvr>
                                      <p:tavLst>
                                        <p:tav tm="0">
                                          <p:val>
                                            <p:strVal val="ppt_y"/>
                                          </p:val>
                                        </p:tav>
                                        <p:tav tm="100000">
                                          <p:val>
                                            <p:strVal val="ppt_y"/>
                                          </p:val>
                                        </p:tav>
                                      </p:tavLst>
                                    </p:anim>
                                    <p:set>
                                      <p:cBhvr>
                                        <p:cTn id="30" dur="1" fill="hold">
                                          <p:stCondLst>
                                            <p:cond delay="499"/>
                                          </p:stCondLst>
                                        </p:cTn>
                                        <p:tgtEl>
                                          <p:spTgt spid="21"/>
                                        </p:tgtEl>
                                        <p:attrNameLst>
                                          <p:attrName>style.visibility</p:attrName>
                                        </p:attrNameLst>
                                      </p:cBhvr>
                                      <p:to>
                                        <p:strVal val="hidden"/>
                                      </p:to>
                                    </p:set>
                                  </p:childTnLst>
                                </p:cTn>
                              </p:par>
                              <p:par>
                                <p:cTn id="31" presetID="2" presetClass="exit" presetSubtype="8" fill="hold" grpId="1" nodeType="with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0-ppt_w/2"/>
                                          </p:val>
                                        </p:tav>
                                      </p:tavLst>
                                    </p:anim>
                                    <p:anim calcmode="lin" valueType="num">
                                      <p:cBhvr additive="base">
                                        <p:cTn id="33" dur="500"/>
                                        <p:tgtEl>
                                          <p:spTgt spid="8"/>
                                        </p:tgtEl>
                                        <p:attrNameLst>
                                          <p:attrName>ppt_y</p:attrName>
                                        </p:attrNameLst>
                                      </p:cBhvr>
                                      <p:tavLst>
                                        <p:tav tm="0">
                                          <p:val>
                                            <p:strVal val="ppt_y"/>
                                          </p:val>
                                        </p:tav>
                                        <p:tav tm="100000">
                                          <p:val>
                                            <p:strVal val="ppt_y"/>
                                          </p:val>
                                        </p:tav>
                                      </p:tavLst>
                                    </p:anim>
                                    <p:set>
                                      <p:cBhvr>
                                        <p:cTn id="34" dur="1" fill="hold">
                                          <p:stCondLst>
                                            <p:cond delay="499"/>
                                          </p:stCondLst>
                                        </p:cTn>
                                        <p:tgtEl>
                                          <p:spTgt spid="8"/>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9"/>
                                        </p:tgtEl>
                                        <p:attrNameLst>
                                          <p:attrName>ppt_x</p:attrName>
                                        </p:attrNameLst>
                                      </p:cBhvr>
                                      <p:tavLst>
                                        <p:tav tm="0">
                                          <p:val>
                                            <p:strVal val="ppt_x"/>
                                          </p:val>
                                        </p:tav>
                                        <p:tav tm="100000">
                                          <p:val>
                                            <p:strVal val="0-ppt_w/2"/>
                                          </p:val>
                                        </p:tav>
                                      </p:tavLst>
                                    </p:anim>
                                    <p:anim calcmode="lin" valueType="num">
                                      <p:cBhvr additive="base">
                                        <p:cTn id="37" dur="500"/>
                                        <p:tgtEl>
                                          <p:spTgt spid="19"/>
                                        </p:tgtEl>
                                        <p:attrNameLst>
                                          <p:attrName>ppt_y</p:attrName>
                                        </p:attrNameLst>
                                      </p:cBhvr>
                                      <p:tavLst>
                                        <p:tav tm="0">
                                          <p:val>
                                            <p:strVal val="ppt_y"/>
                                          </p:val>
                                        </p:tav>
                                        <p:tav tm="100000">
                                          <p:val>
                                            <p:strVal val="ppt_y"/>
                                          </p:val>
                                        </p:tav>
                                      </p:tavLst>
                                    </p:anim>
                                    <p:set>
                                      <p:cBhvr>
                                        <p:cTn id="38" dur="1" fill="hold">
                                          <p:stCondLst>
                                            <p:cond delay="499"/>
                                          </p:stCondLst>
                                        </p:cTn>
                                        <p:tgtEl>
                                          <p:spTgt spid="19"/>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29"/>
                                        </p:tgtEl>
                                        <p:attrNameLst>
                                          <p:attrName>ppt_x</p:attrName>
                                        </p:attrNameLst>
                                      </p:cBhvr>
                                      <p:tavLst>
                                        <p:tav tm="0">
                                          <p:val>
                                            <p:strVal val="ppt_x"/>
                                          </p:val>
                                        </p:tav>
                                        <p:tav tm="100000">
                                          <p:val>
                                            <p:strVal val="ppt_x"/>
                                          </p:val>
                                        </p:tav>
                                      </p:tavLst>
                                    </p:anim>
                                    <p:anim calcmode="lin" valueType="num">
                                      <p:cBhvr additive="base">
                                        <p:cTn id="63" dur="500"/>
                                        <p:tgtEl>
                                          <p:spTgt spid="29"/>
                                        </p:tgtEl>
                                        <p:attrNameLst>
                                          <p:attrName>ppt_y</p:attrName>
                                        </p:attrNameLst>
                                      </p:cBhvr>
                                      <p:tavLst>
                                        <p:tav tm="0">
                                          <p:val>
                                            <p:strVal val="ppt_y"/>
                                          </p:val>
                                        </p:tav>
                                        <p:tav tm="100000">
                                          <p:val>
                                            <p:strVal val="1+ppt_h/2"/>
                                          </p:val>
                                        </p:tav>
                                      </p:tavLst>
                                    </p:anim>
                                    <p:set>
                                      <p:cBhvr>
                                        <p:cTn id="64"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3" grpId="0" animBg="1"/>
      <p:bldP spid="25" grpId="0" animBg="1"/>
      <p:bldP spid="26" grpId="0" animBg="1"/>
      <p:bldP spid="27" grpId="0" animBg="1"/>
      <p:bldP spid="8" grpId="0" animBg="1"/>
      <p:bldP spid="8" grpId="1" animBg="1"/>
      <p:bldP spid="19" grpId="0" animBg="1"/>
      <p:bldP spid="19" grpId="1" animBg="1"/>
      <p:bldP spid="21" grpId="0" animBg="1"/>
      <p:bldP spid="2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0" y="590843"/>
            <a:ext cx="9144000" cy="5317587"/>
          </a:xfrm>
          <a:prstGeom prst="rect">
            <a:avLst/>
          </a:prstGeom>
          <a:gradFill flip="none" rotWithShape="1">
            <a:gsLst>
              <a:gs pos="0">
                <a:srgbClr val="5E9EFF"/>
              </a:gs>
              <a:gs pos="39999">
                <a:srgbClr val="85C2FF"/>
              </a:gs>
              <a:gs pos="70000">
                <a:srgbClr val="C4D6EB"/>
              </a:gs>
              <a:gs pos="100000">
                <a:srgbClr val="FFEBFA"/>
              </a:gs>
            </a:gsLst>
            <a:lin ang="54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横</a:t>
            </a:r>
            <a:r>
              <a:rPr lang="zh-CN" altLang="en-US" sz="2000" dirty="0" smtClean="0">
                <a:solidFill>
                  <a:srgbClr val="0070C0"/>
                </a:solidFill>
                <a:latin typeface="微软雅黑" pitchFamily="34" charset="-122"/>
                <a:ea typeface="微软雅黑" pitchFamily="34" charset="-122"/>
              </a:rPr>
              <a:t>向扩容 </a:t>
            </a:r>
            <a:r>
              <a:rPr lang="en-US" altLang="zh-CN" sz="2000" dirty="0" smtClean="0">
                <a:solidFill>
                  <a:srgbClr val="0070C0"/>
                </a:solidFill>
                <a:latin typeface="微软雅黑" pitchFamily="34" charset="-122"/>
                <a:ea typeface="微软雅黑" pitchFamily="34" charset="-122"/>
              </a:rPr>
              <a:t>--- </a:t>
            </a:r>
            <a:r>
              <a:rPr lang="zh-CN" altLang="en-US" sz="2000" dirty="0">
                <a:solidFill>
                  <a:srgbClr val="0070C0"/>
                </a:solidFill>
                <a:latin typeface="微软雅黑" pitchFamily="34" charset="-122"/>
                <a:ea typeface="微软雅黑" pitchFamily="34" charset="-122"/>
              </a:rPr>
              <a:t>四</a:t>
            </a:r>
            <a:r>
              <a:rPr lang="zh-CN" altLang="en-US" sz="2000" dirty="0" smtClean="0">
                <a:solidFill>
                  <a:srgbClr val="0070C0"/>
                </a:solidFill>
                <a:latin typeface="微软雅黑" pitchFamily="34" charset="-122"/>
                <a:ea typeface="微软雅黑" pitchFamily="34" charset="-122"/>
              </a:rPr>
              <a:t>库</a:t>
            </a:r>
            <a:r>
              <a:rPr lang="zh-CN" altLang="en-US" sz="2000" dirty="0">
                <a:solidFill>
                  <a:srgbClr val="0070C0"/>
                </a:solidFill>
                <a:latin typeface="微软雅黑" pitchFamily="34" charset="-122"/>
                <a:ea typeface="微软雅黑" pitchFamily="34" charset="-122"/>
              </a:rPr>
              <a:t>八</a:t>
            </a:r>
            <a:r>
              <a:rPr lang="zh-CN" altLang="en-US" sz="2000" dirty="0" smtClean="0">
                <a:solidFill>
                  <a:srgbClr val="0070C0"/>
                </a:solidFill>
                <a:latin typeface="微软雅黑" pitchFamily="34" charset="-122"/>
                <a:ea typeface="微软雅黑" pitchFamily="34" charset="-122"/>
              </a:rPr>
              <a:t>表</a:t>
            </a:r>
            <a:r>
              <a:rPr lang="en-US" altLang="zh-CN" sz="2000" dirty="0" smtClean="0">
                <a:solidFill>
                  <a:srgbClr val="0070C0"/>
                </a:solidFill>
                <a:latin typeface="微软雅黑" pitchFamily="34" charset="-122"/>
                <a:ea typeface="微软雅黑" pitchFamily="34" charset="-122"/>
              </a:rPr>
              <a:t> </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p:cNvSpPr/>
          <p:nvPr/>
        </p:nvSpPr>
        <p:spPr>
          <a:xfrm>
            <a:off x="582615" y="733882"/>
            <a:ext cx="1908175" cy="139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altLang="zh-CN" sz="1600"/>
              <a:t>DB0</a:t>
            </a:r>
            <a:endParaRPr lang="zh-CN" altLang="en-US" sz="1600"/>
          </a:p>
        </p:txBody>
      </p:sp>
      <p:sp>
        <p:nvSpPr>
          <p:cNvPr id="19" name="矩形 18"/>
          <p:cNvSpPr/>
          <p:nvPr/>
        </p:nvSpPr>
        <p:spPr>
          <a:xfrm>
            <a:off x="1625602"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T0_2</a:t>
            </a:r>
            <a:endParaRPr lang="zh-CN" altLang="en-US" sz="1600"/>
          </a:p>
        </p:txBody>
      </p:sp>
      <p:sp>
        <p:nvSpPr>
          <p:cNvPr id="20" name="矩形 19"/>
          <p:cNvSpPr/>
          <p:nvPr/>
        </p:nvSpPr>
        <p:spPr>
          <a:xfrm>
            <a:off x="762002"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T0</a:t>
            </a:r>
            <a:endParaRPr lang="zh-CN" altLang="en-US" sz="1600"/>
          </a:p>
        </p:txBody>
      </p:sp>
      <p:sp>
        <p:nvSpPr>
          <p:cNvPr id="21" name="矩形 20"/>
          <p:cNvSpPr/>
          <p:nvPr/>
        </p:nvSpPr>
        <p:spPr>
          <a:xfrm>
            <a:off x="2643190" y="733882"/>
            <a:ext cx="1908175" cy="139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altLang="zh-CN" sz="1600"/>
              <a:t>DB1</a:t>
            </a:r>
            <a:endParaRPr lang="zh-CN" altLang="en-US" sz="1600"/>
          </a:p>
        </p:txBody>
      </p:sp>
      <p:sp>
        <p:nvSpPr>
          <p:cNvPr id="29" name="矩形 28"/>
          <p:cNvSpPr/>
          <p:nvPr/>
        </p:nvSpPr>
        <p:spPr>
          <a:xfrm>
            <a:off x="3686177"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T1_2</a:t>
            </a:r>
            <a:endParaRPr lang="zh-CN" altLang="en-US" sz="1600"/>
          </a:p>
        </p:txBody>
      </p:sp>
      <p:sp>
        <p:nvSpPr>
          <p:cNvPr id="30" name="矩形 29"/>
          <p:cNvSpPr/>
          <p:nvPr/>
        </p:nvSpPr>
        <p:spPr>
          <a:xfrm>
            <a:off x="2822577"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T1</a:t>
            </a:r>
            <a:endParaRPr lang="zh-CN" altLang="en-US" sz="1600"/>
          </a:p>
        </p:txBody>
      </p:sp>
      <p:sp>
        <p:nvSpPr>
          <p:cNvPr id="32" name="矩形 31"/>
          <p:cNvSpPr/>
          <p:nvPr/>
        </p:nvSpPr>
        <p:spPr>
          <a:xfrm>
            <a:off x="4703765" y="733882"/>
            <a:ext cx="1908175" cy="139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altLang="zh-CN" sz="1600"/>
              <a:t>DB2</a:t>
            </a:r>
            <a:endParaRPr lang="zh-CN" altLang="en-US" sz="1600"/>
          </a:p>
        </p:txBody>
      </p:sp>
      <p:sp>
        <p:nvSpPr>
          <p:cNvPr id="33" name="矩形 32"/>
          <p:cNvSpPr/>
          <p:nvPr/>
        </p:nvSpPr>
        <p:spPr>
          <a:xfrm>
            <a:off x="5746752"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T2_2</a:t>
            </a:r>
            <a:endParaRPr lang="zh-CN" altLang="en-US" sz="1600"/>
          </a:p>
        </p:txBody>
      </p:sp>
      <p:sp>
        <p:nvSpPr>
          <p:cNvPr id="35" name="矩形 34"/>
          <p:cNvSpPr/>
          <p:nvPr/>
        </p:nvSpPr>
        <p:spPr>
          <a:xfrm>
            <a:off x="6740527" y="733882"/>
            <a:ext cx="1908175" cy="139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altLang="zh-CN" sz="1600"/>
              <a:t>DB3</a:t>
            </a:r>
            <a:endParaRPr lang="zh-CN" altLang="en-US" sz="1600"/>
          </a:p>
        </p:txBody>
      </p:sp>
      <p:sp>
        <p:nvSpPr>
          <p:cNvPr id="37" name="矩形 36"/>
          <p:cNvSpPr/>
          <p:nvPr/>
        </p:nvSpPr>
        <p:spPr>
          <a:xfrm>
            <a:off x="3678240"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T1_1</a:t>
            </a:r>
            <a:endParaRPr lang="zh-CN" altLang="en-US" sz="1600"/>
          </a:p>
        </p:txBody>
      </p:sp>
      <p:sp>
        <p:nvSpPr>
          <p:cNvPr id="34" name="矩形 33"/>
          <p:cNvSpPr/>
          <p:nvPr/>
        </p:nvSpPr>
        <p:spPr>
          <a:xfrm>
            <a:off x="1625602"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dirty="0"/>
              <a:t>T0_1</a:t>
            </a:r>
            <a:endParaRPr lang="zh-CN" altLang="en-US" sz="1600" dirty="0"/>
          </a:p>
        </p:txBody>
      </p:sp>
      <p:sp>
        <p:nvSpPr>
          <p:cNvPr id="36" name="矩形 35"/>
          <p:cNvSpPr/>
          <p:nvPr/>
        </p:nvSpPr>
        <p:spPr>
          <a:xfrm>
            <a:off x="7783515" y="1192670"/>
            <a:ext cx="692150" cy="5762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600"/>
              <a:t>T3_2</a:t>
            </a:r>
            <a:endParaRPr lang="zh-CN" altLang="en-US" sz="1600"/>
          </a:p>
        </p:txBody>
      </p:sp>
      <p:graphicFrame>
        <p:nvGraphicFramePr>
          <p:cNvPr id="38" name="表格 37"/>
          <p:cNvGraphicFramePr>
            <a:graphicFrameLocks noGrp="1"/>
          </p:cNvGraphicFramePr>
          <p:nvPr>
            <p:extLst>
              <p:ext uri="{D42A27DB-BD31-4B8C-83A1-F6EECF244321}">
                <p14:modId xmlns:p14="http://schemas.microsoft.com/office/powerpoint/2010/main" val="1717307171"/>
              </p:ext>
            </p:extLst>
          </p:nvPr>
        </p:nvGraphicFramePr>
        <p:xfrm>
          <a:off x="635915" y="3824927"/>
          <a:ext cx="7894638" cy="1483360"/>
        </p:xfrm>
        <a:graphic>
          <a:graphicData uri="http://schemas.openxmlformats.org/drawingml/2006/table">
            <a:tbl>
              <a:tblPr firstRow="1" bandRow="1">
                <a:tableStyleId>{16D9F66E-5EB9-4882-86FB-DCBF35E3C3E4}</a:tableStyleId>
              </a:tblPr>
              <a:tblGrid>
                <a:gridCol w="2631546"/>
                <a:gridCol w="2631546"/>
                <a:gridCol w="2631546"/>
              </a:tblGrid>
              <a:tr h="370840">
                <a:tc>
                  <a:txBody>
                    <a:bodyPr/>
                    <a:lstStyle/>
                    <a:p>
                      <a:pPr algn="ctr"/>
                      <a:r>
                        <a:rPr lang="zh-CN" altLang="en-US" dirty="0" smtClean="0"/>
                        <a:t>数据量</a:t>
                      </a:r>
                      <a:endParaRPr lang="zh-CN" altLang="en-US" dirty="0">
                        <a:latin typeface="Courier New" pitchFamily="49" charset="0"/>
                        <a:cs typeface="Courier New" pitchFamily="49" charset="0"/>
                      </a:endParaRPr>
                    </a:p>
                  </a:txBody>
                  <a:tcPr/>
                </a:tc>
                <a:tc>
                  <a:txBody>
                    <a:bodyPr/>
                    <a:lstStyle/>
                    <a:p>
                      <a:pPr algn="ctr"/>
                      <a:r>
                        <a:rPr lang="zh-CN" altLang="en-US" dirty="0" smtClean="0"/>
                        <a:t>分库规则</a:t>
                      </a:r>
                      <a:endParaRPr lang="zh-CN" altLang="en-US" dirty="0">
                        <a:latin typeface="Courier New" pitchFamily="49" charset="0"/>
                        <a:cs typeface="Courier New" pitchFamily="49" charset="0"/>
                      </a:endParaRPr>
                    </a:p>
                  </a:txBody>
                  <a:tcPr/>
                </a:tc>
                <a:tc>
                  <a:txBody>
                    <a:bodyPr/>
                    <a:lstStyle/>
                    <a:p>
                      <a:pPr algn="ctr"/>
                      <a:r>
                        <a:rPr lang="zh-CN" altLang="en-US" dirty="0" smtClean="0"/>
                        <a:t>分表规则</a:t>
                      </a:r>
                      <a:endParaRPr lang="zh-CN" altLang="en-US" dirty="0">
                        <a:latin typeface="Courier New" pitchFamily="49" charset="0"/>
                        <a:cs typeface="Courier New" pitchFamily="49" charset="0"/>
                      </a:endParaRPr>
                    </a:p>
                  </a:txBody>
                  <a:tcPr/>
                </a:tc>
              </a:tr>
              <a:tr h="370840">
                <a:tc>
                  <a:txBody>
                    <a:bodyPr/>
                    <a:lstStyle/>
                    <a:p>
                      <a:pPr algn="l"/>
                      <a:r>
                        <a:rPr lang="en-US" altLang="zh-CN" sz="1800" dirty="0" smtClean="0"/>
                        <a:t>id&lt;=1</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”DB”+id%2</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”T”+id%2</a:t>
                      </a:r>
                      <a:endParaRPr lang="zh-CN" altLang="en-US" dirty="0">
                        <a:latin typeface="Courier New" pitchFamily="49" charset="0"/>
                        <a:cs typeface="Courier New" pitchFamily="49" charset="0"/>
                      </a:endParaRPr>
                    </a:p>
                  </a:txBody>
                  <a:tcPr/>
                </a:tc>
              </a:tr>
              <a:tr h="370840">
                <a:tc>
                  <a:txBody>
                    <a:bodyPr/>
                    <a:lstStyle/>
                    <a:p>
                      <a:pPr algn="l"/>
                      <a:r>
                        <a:rPr lang="en-US" altLang="zh-CN" sz="1800" dirty="0" smtClean="0"/>
                        <a:t>1</a:t>
                      </a:r>
                      <a:r>
                        <a:rPr lang="zh-CN" altLang="en-US" sz="1800" dirty="0" smtClean="0"/>
                        <a:t>千万</a:t>
                      </a:r>
                      <a:r>
                        <a:rPr lang="en-US" altLang="zh-CN" sz="1800" dirty="0" smtClean="0"/>
                        <a:t>&lt;id&lt;=2</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”DB”+(id%2+2)</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”T”+id%2+”_1”</a:t>
                      </a:r>
                      <a:r>
                        <a:rPr lang="zh-CN" altLang="en-US" sz="1800" dirty="0" smtClean="0"/>
                        <a:t> </a:t>
                      </a:r>
                      <a:endParaRPr lang="en-US" altLang="zh-CN" sz="1800" b="0" dirty="0" smtClean="0">
                        <a:latin typeface="Courier New" pitchFamily="49" charset="0"/>
                        <a:cs typeface="Courier New" pitchFamily="49" charset="0"/>
                      </a:endParaRPr>
                    </a:p>
                  </a:txBody>
                  <a:tcPr/>
                </a:tc>
              </a:tr>
              <a:tr h="370840">
                <a:tc>
                  <a:txBody>
                    <a:bodyPr/>
                    <a:lstStyle/>
                    <a:p>
                      <a:pPr algn="l"/>
                      <a:r>
                        <a:rPr lang="en-US" altLang="zh-CN" sz="1800" dirty="0" smtClean="0"/>
                        <a:t>2</a:t>
                      </a:r>
                      <a:r>
                        <a:rPr lang="zh-CN" altLang="en-US" sz="1800" dirty="0" smtClean="0"/>
                        <a:t>千万</a:t>
                      </a:r>
                      <a:r>
                        <a:rPr lang="en-US" altLang="zh-CN" sz="1800" dirty="0" smtClean="0"/>
                        <a:t>&lt;id&lt;=4</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”DB”+(id%4)</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”T”+id%4+”_2”</a:t>
                      </a:r>
                      <a:endParaRPr lang="en-US" altLang="zh-CN" sz="1800" b="0" dirty="0" smtClean="0">
                        <a:latin typeface="Courier New" pitchFamily="49" charset="0"/>
                        <a:cs typeface="Courier New" pitchFamily="49" charset="0"/>
                      </a:endParaRPr>
                    </a:p>
                  </a:txBody>
                  <a:tcPr/>
                </a:tc>
              </a:tr>
            </a:tbl>
          </a:graphicData>
        </a:graphic>
      </p:graphicFrame>
    </p:spTree>
    <p:extLst>
      <p:ext uri="{BB962C8B-B14F-4D97-AF65-F5344CB8AC3E}">
        <p14:creationId xmlns:p14="http://schemas.microsoft.com/office/powerpoint/2010/main" val="99262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3.05556E-6 0 L 0.36233 0 " pathEditMode="relative" rAng="0" ptsTypes="AA">
                                      <p:cBhvr>
                                        <p:cTn id="15" dur="2000" fill="hold"/>
                                        <p:tgtEl>
                                          <p:spTgt spid="34"/>
                                        </p:tgtEl>
                                        <p:attrNameLst>
                                          <p:attrName>ppt_x</p:attrName>
                                          <p:attrName>ppt_y</p:attrName>
                                        </p:attrNameLst>
                                      </p:cBhvr>
                                      <p:rCtr x="18108" y="0"/>
                                    </p:animMotion>
                                  </p:childTnLst>
                                </p:cTn>
                              </p:par>
                            </p:childTnLst>
                          </p:cTn>
                        </p:par>
                        <p:par>
                          <p:cTn id="16" fill="hold">
                            <p:stCondLst>
                              <p:cond delay="2000"/>
                            </p:stCondLst>
                            <p:childTnLst>
                              <p:par>
                                <p:cTn id="17" presetID="42" presetClass="path" presetSubtype="0" accel="50000" decel="50000" fill="hold" grpId="0" nodeType="afterEffect">
                                  <p:stCondLst>
                                    <p:cond delay="0"/>
                                  </p:stCondLst>
                                  <p:childTnLst>
                                    <p:animMotion origin="layout" path="M 1.94444E-6 1.85185E-6 L 0.36215 1.85185E-6 " pathEditMode="relative" rAng="0" ptsTypes="AA">
                                      <p:cBhvr>
                                        <p:cTn id="18" dur="2000" fill="hold"/>
                                        <p:tgtEl>
                                          <p:spTgt spid="37"/>
                                        </p:tgtEl>
                                        <p:attrNameLst>
                                          <p:attrName>ppt_x</p:attrName>
                                          <p:attrName>ppt_y</p:attrName>
                                        </p:attrNameLst>
                                      </p:cBhvr>
                                      <p:rCtr x="18108" y="0"/>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ppt_x"/>
                                          </p:val>
                                        </p:tav>
                                        <p:tav tm="100000">
                                          <p:val>
                                            <p:strVal val="#ppt_x"/>
                                          </p:val>
                                        </p:tav>
                                      </p:tavLst>
                                    </p:anim>
                                    <p:anim calcmode="lin" valueType="num">
                                      <p:cBhvr additive="base">
                                        <p:cTn id="4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38"/>
                                        </p:tgtEl>
                                        <p:attrNameLst>
                                          <p:attrName>ppt_x</p:attrName>
                                        </p:attrNameLst>
                                      </p:cBhvr>
                                      <p:tavLst>
                                        <p:tav tm="0">
                                          <p:val>
                                            <p:strVal val="ppt_x"/>
                                          </p:val>
                                        </p:tav>
                                        <p:tav tm="100000">
                                          <p:val>
                                            <p:strVal val="ppt_x"/>
                                          </p:val>
                                        </p:tav>
                                      </p:tavLst>
                                    </p:anim>
                                    <p:anim calcmode="lin" valueType="num">
                                      <p:cBhvr additive="base">
                                        <p:cTn id="46" dur="500"/>
                                        <p:tgtEl>
                                          <p:spTgt spid="38"/>
                                        </p:tgtEl>
                                        <p:attrNameLst>
                                          <p:attrName>ppt_y</p:attrName>
                                        </p:attrNameLst>
                                      </p:cBhvr>
                                      <p:tavLst>
                                        <p:tav tm="0">
                                          <p:val>
                                            <p:strVal val="ppt_y"/>
                                          </p:val>
                                        </p:tav>
                                        <p:tav tm="100000">
                                          <p:val>
                                            <p:strVal val="1+ppt_h/2"/>
                                          </p:val>
                                        </p:tav>
                                      </p:tavLst>
                                    </p:anim>
                                    <p:set>
                                      <p:cBhvr>
                                        <p:cTn id="47"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animBg="1"/>
      <p:bldP spid="32" grpId="0" animBg="1"/>
      <p:bldP spid="33" grpId="0" animBg="1"/>
      <p:bldP spid="35" grpId="0" animBg="1"/>
      <p:bldP spid="37" grpId="0" animBg="1"/>
      <p:bldP spid="34"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0" y="590843"/>
            <a:ext cx="9144000" cy="5317587"/>
          </a:xfrm>
          <a:prstGeom prst="rect">
            <a:avLst/>
          </a:prstGeom>
          <a:gradFill flip="none" rotWithShape="1">
            <a:gsLst>
              <a:gs pos="0">
                <a:srgbClr val="5E9EFF"/>
              </a:gs>
              <a:gs pos="39999">
                <a:srgbClr val="85C2FF"/>
              </a:gs>
              <a:gs pos="70000">
                <a:srgbClr val="C4D6EB"/>
              </a:gs>
              <a:gs pos="100000">
                <a:srgbClr val="FFEBFA"/>
              </a:gs>
            </a:gsLst>
            <a:lin ang="54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TDDL</a:t>
            </a:r>
            <a:r>
              <a:rPr lang="zh-CN" altLang="en-US" sz="2000" dirty="0" smtClean="0">
                <a:solidFill>
                  <a:srgbClr val="0070C0"/>
                </a:solidFill>
                <a:latin typeface="微软雅黑" pitchFamily="34" charset="-122"/>
                <a:ea typeface="微软雅黑" pitchFamily="34" charset="-122"/>
              </a:rPr>
              <a:t>典型架构</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386913" y="928909"/>
            <a:ext cx="8710797" cy="4934860"/>
            <a:chOff x="386913" y="928909"/>
            <a:chExt cx="8710797" cy="4934860"/>
          </a:xfrm>
        </p:grpSpPr>
        <p:graphicFrame>
          <p:nvGraphicFramePr>
            <p:cNvPr id="8" name="对象 7"/>
            <p:cNvGraphicFramePr>
              <a:graphicFrameLocks noChangeAspect="1"/>
            </p:cNvGraphicFramePr>
            <p:nvPr>
              <p:extLst>
                <p:ext uri="{D42A27DB-BD31-4B8C-83A1-F6EECF244321}">
                  <p14:modId xmlns:p14="http://schemas.microsoft.com/office/powerpoint/2010/main" val="4277357809"/>
                </p:ext>
              </p:extLst>
            </p:nvPr>
          </p:nvGraphicFramePr>
          <p:xfrm>
            <a:off x="1838887" y="1335314"/>
            <a:ext cx="7258823" cy="4528455"/>
          </p:xfrm>
          <a:graphic>
            <a:graphicData uri="http://schemas.openxmlformats.org/presentationml/2006/ole">
              <mc:AlternateContent xmlns:mc="http://schemas.openxmlformats.org/markup-compatibility/2006">
                <mc:Choice xmlns:v="urn:schemas-microsoft-com:vml" Requires="v">
                  <p:oleObj spid="_x0000_s4677" name="Visio" r:id="rId4" imgW="10468577" imgH="4384531" progId="Visio.Drawing.11">
                    <p:embed/>
                  </p:oleObj>
                </mc:Choice>
                <mc:Fallback>
                  <p:oleObj name="Visio" r:id="rId4" imgW="10468577" imgH="4384531" progId="Visio.Drawing.11">
                    <p:embed/>
                    <p:pic>
                      <p:nvPicPr>
                        <p:cNvPr id="0" name="Object 3"/>
                        <p:cNvPicPr>
                          <a:picLocks noChangeAspect="1" noChangeArrowheads="1"/>
                        </p:cNvPicPr>
                        <p:nvPr/>
                      </p:nvPicPr>
                      <p:blipFill>
                        <a:blip r:embed="rId5"/>
                        <a:srcRect/>
                        <a:stretch>
                          <a:fillRect/>
                        </a:stretch>
                      </p:blipFill>
                      <p:spPr bwMode="auto">
                        <a:xfrm>
                          <a:off x="1838887" y="1335314"/>
                          <a:ext cx="7258823" cy="4528455"/>
                        </a:xfrm>
                        <a:prstGeom prst="rect">
                          <a:avLst/>
                        </a:prstGeom>
                        <a:noFill/>
                        <a:ln w="3175">
                          <a:solidFill>
                            <a:schemeClr val="tx1"/>
                          </a:solidFill>
                        </a:ln>
                      </p:spPr>
                    </p:pic>
                  </p:oleObj>
                </mc:Fallback>
              </mc:AlternateContent>
            </a:graphicData>
          </a:graphic>
        </p:graphicFrame>
        <p:pic>
          <p:nvPicPr>
            <p:cNvPr id="4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13" y="928909"/>
              <a:ext cx="2095500" cy="22093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箭头连接符 12"/>
            <p:cNvCxnSpPr/>
            <p:nvPr/>
          </p:nvCxnSpPr>
          <p:spPr bwMode="auto">
            <a:xfrm>
              <a:off x="1959433" y="1812895"/>
              <a:ext cx="2859313" cy="17485"/>
            </a:xfrm>
            <a:prstGeom prst="straightConnector1">
              <a:avLst/>
            </a:prstGeom>
            <a:noFill/>
            <a:ln w="28575" cap="flat" cmpd="sng" algn="ctr">
              <a:solidFill>
                <a:srgbClr val="10E83E"/>
              </a:solidFill>
              <a:prstDash val="lgDashDotDot"/>
              <a:round/>
              <a:headEnd type="none" w="sm" len="sm"/>
              <a:tailEnd type="arrow"/>
            </a:ln>
            <a:effectLst/>
          </p:spPr>
        </p:cxnSp>
        <p:sp>
          <p:nvSpPr>
            <p:cNvPr id="26" name="TextBox 25"/>
            <p:cNvSpPr txBox="1"/>
            <p:nvPr/>
          </p:nvSpPr>
          <p:spPr>
            <a:xfrm>
              <a:off x="2090059" y="1582063"/>
              <a:ext cx="2104576" cy="461665"/>
            </a:xfrm>
            <a:prstGeom prst="rect">
              <a:avLst/>
            </a:prstGeom>
            <a:noFill/>
          </p:spPr>
          <p:txBody>
            <a:bodyPr wrap="square" rtlCol="0">
              <a:spAutoFit/>
            </a:bodyPr>
            <a:lstStyle/>
            <a:p>
              <a:r>
                <a:rPr lang="en-US" altLang="zh-CN" sz="1200" b="0" dirty="0">
                  <a:solidFill>
                    <a:srgbClr val="FF0000"/>
                  </a:solidFill>
                  <a:latin typeface="微软雅黑" pitchFamily="34" charset="-122"/>
                  <a:ea typeface="微软雅黑" pitchFamily="34" charset="-122"/>
                </a:rPr>
                <a:t>TDDL</a:t>
              </a:r>
              <a:r>
                <a:rPr lang="zh-CN" altLang="en-US" sz="1200" b="0" dirty="0">
                  <a:solidFill>
                    <a:srgbClr val="FF0000"/>
                  </a:solidFill>
                  <a:latin typeface="微软雅黑" pitchFamily="34" charset="-122"/>
                  <a:ea typeface="微软雅黑" pitchFamily="34" charset="-122"/>
                </a:rPr>
                <a:t>以</a:t>
              </a:r>
              <a:r>
                <a:rPr lang="en-US" altLang="zh-CN" sz="1200" b="0" dirty="0">
                  <a:solidFill>
                    <a:srgbClr val="FF0000"/>
                  </a:solidFill>
                  <a:latin typeface="微软雅黑" pitchFamily="34" charset="-122"/>
                  <a:ea typeface="微软雅黑" pitchFamily="34" charset="-122"/>
                </a:rPr>
                <a:t>jar</a:t>
              </a:r>
              <a:r>
                <a:rPr lang="zh-CN" altLang="en-US" sz="1200" b="0" dirty="0">
                  <a:solidFill>
                    <a:srgbClr val="FF0000"/>
                  </a:solidFill>
                  <a:latin typeface="微软雅黑" pitchFamily="34" charset="-122"/>
                  <a:ea typeface="微软雅黑" pitchFamily="34" charset="-122"/>
                </a:rPr>
                <a:t>包形式嵌入到应用程序</a:t>
              </a:r>
              <a:r>
                <a:rPr lang="zh-CN" altLang="en-US" sz="1200" b="0" dirty="0" smtClean="0">
                  <a:solidFill>
                    <a:srgbClr val="FF0000"/>
                  </a:solidFill>
                  <a:latin typeface="微软雅黑" pitchFamily="34" charset="-122"/>
                  <a:ea typeface="微软雅黑" pitchFamily="34" charset="-122"/>
                </a:rPr>
                <a:t>中</a:t>
              </a:r>
              <a:endParaRPr lang="zh-CN" altLang="en-US" sz="1200" b="0" dirty="0">
                <a:solidFill>
                  <a:srgbClr val="FF0000"/>
                </a:solidFill>
                <a:latin typeface="微软雅黑" pitchFamily="34" charset="-122"/>
                <a:ea typeface="微软雅黑" pitchFamily="34" charset="-122"/>
              </a:endParaRPr>
            </a:p>
          </p:txBody>
        </p:sp>
      </p:grpSp>
      <p:graphicFrame>
        <p:nvGraphicFramePr>
          <p:cNvPr id="10" name="对象 9"/>
          <p:cNvGraphicFramePr>
            <a:graphicFrameLocks noChangeAspect="1"/>
          </p:cNvGraphicFramePr>
          <p:nvPr>
            <p:extLst>
              <p:ext uri="{D42A27DB-BD31-4B8C-83A1-F6EECF244321}">
                <p14:modId xmlns:p14="http://schemas.microsoft.com/office/powerpoint/2010/main" val="3553383502"/>
              </p:ext>
            </p:extLst>
          </p:nvPr>
        </p:nvGraphicFramePr>
        <p:xfrm>
          <a:off x="1166812" y="812336"/>
          <a:ext cx="6810375" cy="4679950"/>
        </p:xfrm>
        <a:graphic>
          <a:graphicData uri="http://schemas.openxmlformats.org/presentationml/2006/ole">
            <mc:AlternateContent xmlns:mc="http://schemas.openxmlformats.org/markup-compatibility/2006">
              <mc:Choice xmlns:v="urn:schemas-microsoft-com:vml" Requires="v">
                <p:oleObj spid="_x0000_s4678" name="Visio" r:id="rId7" imgW="9820449" imgH="4528676" progId="Visio.Drawing.11">
                  <p:embed/>
                </p:oleObj>
              </mc:Choice>
              <mc:Fallback>
                <p:oleObj name="Visio" r:id="rId7" imgW="9820449" imgH="4528676" progId="Visio.Drawing.11">
                  <p:embed/>
                  <p:pic>
                    <p:nvPicPr>
                      <p:cNvPr id="0" name=""/>
                      <p:cNvPicPr>
                        <a:picLocks noChangeAspect="1" noChangeArrowheads="1"/>
                      </p:cNvPicPr>
                      <p:nvPr/>
                    </p:nvPicPr>
                    <p:blipFill>
                      <a:blip r:embed="rId8"/>
                      <a:srcRect/>
                      <a:stretch>
                        <a:fillRect/>
                      </a:stretch>
                    </p:blipFill>
                    <p:spPr bwMode="auto">
                      <a:xfrm>
                        <a:off x="1166812" y="812336"/>
                        <a:ext cx="6810375" cy="4679950"/>
                      </a:xfrm>
                      <a:prstGeom prst="rect">
                        <a:avLst/>
                      </a:prstGeom>
                      <a:solidFill>
                        <a:schemeClr val="bg1"/>
                      </a:solidFill>
                      <a:ln w="9525">
                        <a:solidFill>
                          <a:srgbClr val="FF3300"/>
                        </a:solidFill>
                      </a:ln>
                    </p:spPr>
                  </p:pic>
                </p:oleObj>
              </mc:Fallback>
            </mc:AlternateContent>
          </a:graphicData>
        </a:graphic>
      </p:graphicFrame>
    </p:spTree>
    <p:extLst>
      <p:ext uri="{BB962C8B-B14F-4D97-AF65-F5344CB8AC3E}">
        <p14:creationId xmlns:p14="http://schemas.microsoft.com/office/powerpoint/2010/main" val="16234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0-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bwMode="auto">
          <a:xfrm>
            <a:off x="0" y="590843"/>
            <a:ext cx="9144000" cy="5317587"/>
          </a:xfrm>
          <a:prstGeom prst="rect">
            <a:avLst/>
          </a:prstGeom>
          <a:gradFill flip="none" rotWithShape="1">
            <a:gsLst>
              <a:gs pos="0">
                <a:srgbClr val="5E9EFF"/>
              </a:gs>
              <a:gs pos="39999">
                <a:srgbClr val="85C2FF"/>
              </a:gs>
              <a:gs pos="70000">
                <a:srgbClr val="C4D6EB"/>
              </a:gs>
              <a:gs pos="100000">
                <a:srgbClr val="FFEBFA"/>
              </a:gs>
            </a:gsLst>
            <a:lin ang="54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横</a:t>
            </a:r>
            <a:r>
              <a:rPr lang="zh-CN" altLang="en-US" sz="2000" dirty="0" smtClean="0">
                <a:solidFill>
                  <a:srgbClr val="0070C0"/>
                </a:solidFill>
                <a:latin typeface="微软雅黑" pitchFamily="34" charset="-122"/>
                <a:ea typeface="微软雅黑" pitchFamily="34" charset="-122"/>
              </a:rPr>
              <a:t>向扩容 </a:t>
            </a:r>
            <a:r>
              <a:rPr lang="en-US" altLang="zh-CN" sz="2000" dirty="0" smtClean="0">
                <a:solidFill>
                  <a:srgbClr val="0070C0"/>
                </a:solidFill>
                <a:latin typeface="微软雅黑" pitchFamily="34" charset="-122"/>
                <a:ea typeface="微软雅黑" pitchFamily="34" charset="-122"/>
              </a:rPr>
              <a:t>--- </a:t>
            </a:r>
            <a:r>
              <a:rPr lang="zh-CN" altLang="en-US" sz="2000" dirty="0" smtClean="0">
                <a:solidFill>
                  <a:srgbClr val="0070C0"/>
                </a:solidFill>
                <a:latin typeface="微软雅黑" pitchFamily="34" charset="-122"/>
                <a:ea typeface="微软雅黑" pitchFamily="34" charset="-122"/>
              </a:rPr>
              <a:t>八库</a:t>
            </a:r>
            <a:r>
              <a:rPr lang="zh-CN" altLang="en-US" sz="2000" dirty="0">
                <a:solidFill>
                  <a:srgbClr val="0070C0"/>
                </a:solidFill>
                <a:latin typeface="微软雅黑" pitchFamily="34" charset="-122"/>
                <a:ea typeface="微软雅黑" pitchFamily="34" charset="-122"/>
              </a:rPr>
              <a:t>十六</a:t>
            </a:r>
            <a:r>
              <a:rPr lang="zh-CN" altLang="en-US" sz="2000" dirty="0" smtClean="0">
                <a:solidFill>
                  <a:srgbClr val="0070C0"/>
                </a:solidFill>
                <a:latin typeface="微软雅黑" pitchFamily="34" charset="-122"/>
                <a:ea typeface="微软雅黑" pitchFamily="34" charset="-122"/>
              </a:rPr>
              <a:t>表</a:t>
            </a:r>
            <a:r>
              <a:rPr lang="en-US" altLang="zh-CN" sz="2000" dirty="0" smtClean="0">
                <a:solidFill>
                  <a:srgbClr val="0070C0"/>
                </a:solidFill>
                <a:latin typeface="微软雅黑" pitchFamily="34" charset="-122"/>
                <a:ea typeface="微软雅黑" pitchFamily="34" charset="-122"/>
              </a:rPr>
              <a:t> </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矩形 23"/>
          <p:cNvSpPr/>
          <p:nvPr/>
        </p:nvSpPr>
        <p:spPr>
          <a:xfrm>
            <a:off x="592373" y="711213"/>
            <a:ext cx="1908175" cy="139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DB0</a:t>
            </a:r>
            <a:endParaRPr lang="zh-CN" altLang="en-US" sz="1600"/>
          </a:p>
        </p:txBody>
      </p:sp>
      <p:sp>
        <p:nvSpPr>
          <p:cNvPr id="25" name="矩形 24"/>
          <p:cNvSpPr/>
          <p:nvPr/>
        </p:nvSpPr>
        <p:spPr>
          <a:xfrm>
            <a:off x="1636948"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T0_3</a:t>
            </a:r>
            <a:endParaRPr lang="zh-CN" altLang="en-US" sz="1600"/>
          </a:p>
        </p:txBody>
      </p:sp>
      <p:sp>
        <p:nvSpPr>
          <p:cNvPr id="26" name="矩形 25"/>
          <p:cNvSpPr/>
          <p:nvPr/>
        </p:nvSpPr>
        <p:spPr>
          <a:xfrm>
            <a:off x="773348"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T0</a:t>
            </a:r>
            <a:endParaRPr lang="zh-CN" altLang="en-US" sz="1600"/>
          </a:p>
        </p:txBody>
      </p:sp>
      <p:sp>
        <p:nvSpPr>
          <p:cNvPr id="27" name="矩形 26"/>
          <p:cNvSpPr/>
          <p:nvPr/>
        </p:nvSpPr>
        <p:spPr>
          <a:xfrm>
            <a:off x="2652948" y="711213"/>
            <a:ext cx="1908175" cy="139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DB1</a:t>
            </a:r>
            <a:endParaRPr lang="zh-CN" altLang="en-US" sz="1600"/>
          </a:p>
        </p:txBody>
      </p:sp>
      <p:sp>
        <p:nvSpPr>
          <p:cNvPr id="28" name="矩形 27"/>
          <p:cNvSpPr/>
          <p:nvPr/>
        </p:nvSpPr>
        <p:spPr>
          <a:xfrm>
            <a:off x="3697523"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T1_3</a:t>
            </a:r>
            <a:endParaRPr lang="zh-CN" altLang="en-US" sz="1600"/>
          </a:p>
        </p:txBody>
      </p:sp>
      <p:sp>
        <p:nvSpPr>
          <p:cNvPr id="38" name="矩形 37"/>
          <p:cNvSpPr/>
          <p:nvPr/>
        </p:nvSpPr>
        <p:spPr>
          <a:xfrm>
            <a:off x="2833923"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T1</a:t>
            </a:r>
            <a:endParaRPr lang="zh-CN" altLang="en-US" sz="1600"/>
          </a:p>
        </p:txBody>
      </p:sp>
      <p:sp>
        <p:nvSpPr>
          <p:cNvPr id="40" name="矩形 39"/>
          <p:cNvSpPr/>
          <p:nvPr/>
        </p:nvSpPr>
        <p:spPr>
          <a:xfrm>
            <a:off x="4713523" y="711213"/>
            <a:ext cx="1908175" cy="139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DB2</a:t>
            </a:r>
            <a:endParaRPr lang="zh-CN" altLang="en-US" sz="1600"/>
          </a:p>
        </p:txBody>
      </p:sp>
      <p:sp>
        <p:nvSpPr>
          <p:cNvPr id="41" name="矩形 40"/>
          <p:cNvSpPr/>
          <p:nvPr/>
        </p:nvSpPr>
        <p:spPr>
          <a:xfrm>
            <a:off x="5758098"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T2_3</a:t>
            </a:r>
            <a:endParaRPr lang="zh-CN" altLang="en-US" sz="1600"/>
          </a:p>
        </p:txBody>
      </p:sp>
      <p:sp>
        <p:nvSpPr>
          <p:cNvPr id="42" name="矩形 41"/>
          <p:cNvSpPr/>
          <p:nvPr/>
        </p:nvSpPr>
        <p:spPr>
          <a:xfrm>
            <a:off x="4894498"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T0_1</a:t>
            </a:r>
            <a:endParaRPr lang="zh-CN" altLang="en-US" sz="1600"/>
          </a:p>
        </p:txBody>
      </p:sp>
      <p:sp>
        <p:nvSpPr>
          <p:cNvPr id="43" name="矩形 42"/>
          <p:cNvSpPr/>
          <p:nvPr/>
        </p:nvSpPr>
        <p:spPr>
          <a:xfrm>
            <a:off x="6750286" y="711213"/>
            <a:ext cx="1908175" cy="1393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DB3</a:t>
            </a:r>
            <a:endParaRPr lang="zh-CN" altLang="en-US" sz="1600"/>
          </a:p>
        </p:txBody>
      </p:sp>
      <p:sp>
        <p:nvSpPr>
          <p:cNvPr id="44" name="矩形 43"/>
          <p:cNvSpPr/>
          <p:nvPr/>
        </p:nvSpPr>
        <p:spPr>
          <a:xfrm>
            <a:off x="7794861"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T3_3</a:t>
            </a:r>
            <a:endParaRPr lang="zh-CN" altLang="en-US" sz="1600"/>
          </a:p>
        </p:txBody>
      </p:sp>
      <p:sp>
        <p:nvSpPr>
          <p:cNvPr id="45" name="矩形 44"/>
          <p:cNvSpPr/>
          <p:nvPr/>
        </p:nvSpPr>
        <p:spPr>
          <a:xfrm>
            <a:off x="6931261"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T1_1</a:t>
            </a:r>
            <a:endParaRPr lang="zh-CN" altLang="en-US" sz="1600"/>
          </a:p>
        </p:txBody>
      </p:sp>
      <p:sp>
        <p:nvSpPr>
          <p:cNvPr id="46" name="矩形 45"/>
          <p:cNvSpPr/>
          <p:nvPr/>
        </p:nvSpPr>
        <p:spPr>
          <a:xfrm>
            <a:off x="590786" y="2225688"/>
            <a:ext cx="1908175" cy="1395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DB4</a:t>
            </a:r>
            <a:endParaRPr lang="zh-CN" altLang="en-US" sz="1600"/>
          </a:p>
        </p:txBody>
      </p:sp>
      <p:sp>
        <p:nvSpPr>
          <p:cNvPr id="47" name="矩形 46"/>
          <p:cNvSpPr/>
          <p:nvPr/>
        </p:nvSpPr>
        <p:spPr>
          <a:xfrm>
            <a:off x="1635361" y="2684475"/>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T4_3</a:t>
            </a:r>
            <a:endParaRPr lang="zh-CN" altLang="en-US" sz="1600"/>
          </a:p>
        </p:txBody>
      </p:sp>
      <p:sp>
        <p:nvSpPr>
          <p:cNvPr id="48" name="矩形 47"/>
          <p:cNvSpPr/>
          <p:nvPr/>
        </p:nvSpPr>
        <p:spPr>
          <a:xfrm>
            <a:off x="1627423" y="117635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dirty="0"/>
              <a:t>T0_2</a:t>
            </a:r>
            <a:endParaRPr lang="zh-CN" altLang="en-US" sz="1600" dirty="0"/>
          </a:p>
        </p:txBody>
      </p:sp>
      <p:sp>
        <p:nvSpPr>
          <p:cNvPr id="49" name="矩形 48"/>
          <p:cNvSpPr/>
          <p:nvPr/>
        </p:nvSpPr>
        <p:spPr>
          <a:xfrm>
            <a:off x="2651361" y="2225688"/>
            <a:ext cx="1908175" cy="1395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DB5</a:t>
            </a:r>
            <a:endParaRPr lang="zh-CN" altLang="en-US" sz="1600"/>
          </a:p>
        </p:txBody>
      </p:sp>
      <p:sp>
        <p:nvSpPr>
          <p:cNvPr id="50" name="矩形 49"/>
          <p:cNvSpPr/>
          <p:nvPr/>
        </p:nvSpPr>
        <p:spPr>
          <a:xfrm>
            <a:off x="3695936" y="2684475"/>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T5_3</a:t>
            </a:r>
            <a:endParaRPr lang="zh-CN" altLang="en-US" sz="1600"/>
          </a:p>
        </p:txBody>
      </p:sp>
      <p:sp>
        <p:nvSpPr>
          <p:cNvPr id="51" name="矩形 50"/>
          <p:cNvSpPr/>
          <p:nvPr/>
        </p:nvSpPr>
        <p:spPr>
          <a:xfrm>
            <a:off x="3695936" y="11954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T1_2</a:t>
            </a:r>
            <a:endParaRPr lang="zh-CN" altLang="en-US" sz="1600"/>
          </a:p>
        </p:txBody>
      </p:sp>
      <p:sp>
        <p:nvSpPr>
          <p:cNvPr id="52" name="矩形 51"/>
          <p:cNvSpPr/>
          <p:nvPr/>
        </p:nvSpPr>
        <p:spPr>
          <a:xfrm>
            <a:off x="4711936" y="2225688"/>
            <a:ext cx="1908175" cy="1395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DB6</a:t>
            </a:r>
            <a:endParaRPr lang="zh-CN" altLang="en-US" sz="1600"/>
          </a:p>
        </p:txBody>
      </p:sp>
      <p:sp>
        <p:nvSpPr>
          <p:cNvPr id="53" name="矩形 52"/>
          <p:cNvSpPr/>
          <p:nvPr/>
        </p:nvSpPr>
        <p:spPr>
          <a:xfrm>
            <a:off x="5756511" y="2684475"/>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T6_3</a:t>
            </a:r>
            <a:endParaRPr lang="zh-CN" altLang="en-US" sz="1600"/>
          </a:p>
        </p:txBody>
      </p:sp>
      <p:sp>
        <p:nvSpPr>
          <p:cNvPr id="54" name="矩形 53"/>
          <p:cNvSpPr/>
          <p:nvPr/>
        </p:nvSpPr>
        <p:spPr>
          <a:xfrm>
            <a:off x="5758098" y="11954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T2_2</a:t>
            </a:r>
            <a:endParaRPr lang="zh-CN" altLang="en-US" sz="1600"/>
          </a:p>
        </p:txBody>
      </p:sp>
      <p:sp>
        <p:nvSpPr>
          <p:cNvPr id="55" name="矩形 54"/>
          <p:cNvSpPr/>
          <p:nvPr/>
        </p:nvSpPr>
        <p:spPr>
          <a:xfrm>
            <a:off x="6748698" y="2225688"/>
            <a:ext cx="1908175" cy="1395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altLang="zh-CN" sz="1600"/>
              <a:t>DB7</a:t>
            </a:r>
            <a:endParaRPr lang="zh-CN" altLang="en-US" sz="1600"/>
          </a:p>
        </p:txBody>
      </p:sp>
      <p:sp>
        <p:nvSpPr>
          <p:cNvPr id="56" name="矩形 55"/>
          <p:cNvSpPr/>
          <p:nvPr/>
        </p:nvSpPr>
        <p:spPr>
          <a:xfrm>
            <a:off x="7793273" y="2684475"/>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T7_3</a:t>
            </a:r>
            <a:endParaRPr lang="zh-CN" altLang="en-US" sz="1600"/>
          </a:p>
        </p:txBody>
      </p:sp>
      <p:sp>
        <p:nvSpPr>
          <p:cNvPr id="57" name="矩形 56"/>
          <p:cNvSpPr/>
          <p:nvPr/>
        </p:nvSpPr>
        <p:spPr>
          <a:xfrm>
            <a:off x="7793273" y="1170000"/>
            <a:ext cx="692150" cy="576263"/>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fontAlgn="auto">
              <a:spcBef>
                <a:spcPts val="0"/>
              </a:spcBef>
              <a:spcAft>
                <a:spcPts val="0"/>
              </a:spcAft>
              <a:defRPr/>
            </a:pPr>
            <a:r>
              <a:rPr lang="en-US" altLang="zh-CN" sz="1600"/>
              <a:t>T3_2</a:t>
            </a:r>
            <a:endParaRPr lang="zh-CN" altLang="en-US" sz="1600"/>
          </a:p>
        </p:txBody>
      </p:sp>
      <p:graphicFrame>
        <p:nvGraphicFramePr>
          <p:cNvPr id="8" name="表格 7"/>
          <p:cNvGraphicFramePr>
            <a:graphicFrameLocks noGrp="1"/>
          </p:cNvGraphicFramePr>
          <p:nvPr>
            <p:extLst>
              <p:ext uri="{D42A27DB-BD31-4B8C-83A1-F6EECF244321}">
                <p14:modId xmlns:p14="http://schemas.microsoft.com/office/powerpoint/2010/main" val="2622401260"/>
              </p:ext>
            </p:extLst>
          </p:nvPr>
        </p:nvGraphicFramePr>
        <p:xfrm>
          <a:off x="635915" y="3824927"/>
          <a:ext cx="7894638" cy="1854200"/>
        </p:xfrm>
        <a:graphic>
          <a:graphicData uri="http://schemas.openxmlformats.org/drawingml/2006/table">
            <a:tbl>
              <a:tblPr firstRow="1" bandRow="1">
                <a:tableStyleId>{16D9F66E-5EB9-4882-86FB-DCBF35E3C3E4}</a:tableStyleId>
              </a:tblPr>
              <a:tblGrid>
                <a:gridCol w="2631546"/>
                <a:gridCol w="2631546"/>
                <a:gridCol w="2631546"/>
              </a:tblGrid>
              <a:tr h="370840">
                <a:tc>
                  <a:txBody>
                    <a:bodyPr/>
                    <a:lstStyle/>
                    <a:p>
                      <a:pPr algn="ctr"/>
                      <a:r>
                        <a:rPr lang="zh-CN" altLang="en-US" dirty="0" smtClean="0"/>
                        <a:t>数据量</a:t>
                      </a:r>
                      <a:endParaRPr lang="zh-CN" altLang="en-US" dirty="0">
                        <a:latin typeface="Courier New" pitchFamily="49" charset="0"/>
                        <a:cs typeface="Courier New" pitchFamily="49" charset="0"/>
                      </a:endParaRPr>
                    </a:p>
                  </a:txBody>
                  <a:tcPr/>
                </a:tc>
                <a:tc>
                  <a:txBody>
                    <a:bodyPr/>
                    <a:lstStyle/>
                    <a:p>
                      <a:pPr algn="ctr"/>
                      <a:r>
                        <a:rPr lang="zh-CN" altLang="en-US" dirty="0" smtClean="0"/>
                        <a:t>分库规则</a:t>
                      </a:r>
                      <a:endParaRPr lang="zh-CN" altLang="en-US" dirty="0">
                        <a:latin typeface="Courier New" pitchFamily="49" charset="0"/>
                        <a:cs typeface="Courier New" pitchFamily="49" charset="0"/>
                      </a:endParaRPr>
                    </a:p>
                  </a:txBody>
                  <a:tcPr/>
                </a:tc>
                <a:tc>
                  <a:txBody>
                    <a:bodyPr/>
                    <a:lstStyle/>
                    <a:p>
                      <a:pPr algn="ctr"/>
                      <a:r>
                        <a:rPr lang="zh-CN" altLang="en-US" dirty="0" smtClean="0"/>
                        <a:t>分表规则</a:t>
                      </a:r>
                      <a:endParaRPr lang="zh-CN" altLang="en-US" dirty="0">
                        <a:latin typeface="Courier New" pitchFamily="49" charset="0"/>
                        <a:cs typeface="Courier New" pitchFamily="49" charset="0"/>
                      </a:endParaRPr>
                    </a:p>
                  </a:txBody>
                  <a:tcPr/>
                </a:tc>
              </a:tr>
              <a:tr h="370840">
                <a:tc>
                  <a:txBody>
                    <a:bodyPr/>
                    <a:lstStyle/>
                    <a:p>
                      <a:pPr algn="l"/>
                      <a:r>
                        <a:rPr lang="en-US" altLang="zh-CN" sz="1800" dirty="0" smtClean="0"/>
                        <a:t>id&lt;=1</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”DB”+id%2</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”T”+id%2</a:t>
                      </a:r>
                      <a:endParaRPr lang="zh-CN" altLang="en-US" dirty="0">
                        <a:latin typeface="Courier New" pitchFamily="49" charset="0"/>
                        <a:cs typeface="Courier New" pitchFamily="49" charset="0"/>
                      </a:endParaRPr>
                    </a:p>
                  </a:txBody>
                  <a:tcPr/>
                </a:tc>
              </a:tr>
              <a:tr h="370840">
                <a:tc>
                  <a:txBody>
                    <a:bodyPr/>
                    <a:lstStyle/>
                    <a:p>
                      <a:pPr algn="l"/>
                      <a:r>
                        <a:rPr lang="en-US" altLang="zh-CN" sz="1800" dirty="0" smtClean="0"/>
                        <a:t>1</a:t>
                      </a:r>
                      <a:r>
                        <a:rPr lang="zh-CN" altLang="en-US" sz="1800" dirty="0" smtClean="0"/>
                        <a:t>千万</a:t>
                      </a:r>
                      <a:r>
                        <a:rPr lang="en-US" altLang="zh-CN" sz="1800" dirty="0" smtClean="0"/>
                        <a:t>&lt;id&lt;=2</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”DB”+(id%2+2)</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”T”+id%2+”_1”</a:t>
                      </a:r>
                      <a:r>
                        <a:rPr lang="zh-CN" altLang="en-US" sz="1800" dirty="0" smtClean="0"/>
                        <a:t> </a:t>
                      </a:r>
                      <a:endParaRPr lang="en-US" altLang="zh-CN" sz="1800" b="0" dirty="0" smtClean="0">
                        <a:latin typeface="Courier New" pitchFamily="49" charset="0"/>
                        <a:cs typeface="Courier New" pitchFamily="49" charset="0"/>
                      </a:endParaRPr>
                    </a:p>
                  </a:txBody>
                  <a:tcPr/>
                </a:tc>
              </a:tr>
              <a:tr h="370840">
                <a:tc>
                  <a:txBody>
                    <a:bodyPr/>
                    <a:lstStyle/>
                    <a:p>
                      <a:pPr algn="l"/>
                      <a:r>
                        <a:rPr lang="en-US" altLang="zh-CN" sz="1800" dirty="0" smtClean="0"/>
                        <a:t>2</a:t>
                      </a:r>
                      <a:r>
                        <a:rPr lang="zh-CN" altLang="en-US" sz="1800" dirty="0" smtClean="0"/>
                        <a:t>千万</a:t>
                      </a:r>
                      <a:r>
                        <a:rPr lang="en-US" altLang="zh-CN" sz="1800" dirty="0" smtClean="0"/>
                        <a:t>&lt;id&lt;=4</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”DB”+(id%4+4)</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”T”+id%4+”_2”</a:t>
                      </a:r>
                      <a:endParaRPr lang="en-US" altLang="zh-CN" sz="1800" b="0" dirty="0" smtClean="0">
                        <a:latin typeface="Courier New" pitchFamily="49" charset="0"/>
                        <a:cs typeface="Courier New" pitchFamily="49" charset="0"/>
                      </a:endParaRPr>
                    </a:p>
                  </a:txBody>
                  <a:tcPr/>
                </a:tc>
              </a:tr>
              <a:tr h="370840">
                <a:tc>
                  <a:txBody>
                    <a:bodyPr/>
                    <a:lstStyle/>
                    <a:p>
                      <a:pPr algn="l"/>
                      <a:r>
                        <a:rPr lang="en-US" altLang="zh-CN" sz="1800" dirty="0" smtClean="0"/>
                        <a:t>4</a:t>
                      </a:r>
                      <a:r>
                        <a:rPr lang="zh-CN" altLang="en-US" sz="1800" dirty="0" smtClean="0"/>
                        <a:t>千万</a:t>
                      </a:r>
                      <a:r>
                        <a:rPr lang="en-US" altLang="zh-CN" sz="1800" dirty="0" smtClean="0"/>
                        <a:t>&lt;id&lt;=8</a:t>
                      </a:r>
                      <a:r>
                        <a:rPr lang="zh-CN" altLang="en-US" sz="1800" dirty="0" smtClean="0"/>
                        <a:t>千万</a:t>
                      </a:r>
                      <a:endParaRPr lang="zh-CN" altLang="en-US" dirty="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”DB”+id%8</a:t>
                      </a:r>
                      <a:endParaRPr lang="en-US" altLang="zh-CN" sz="1800" b="0" dirty="0" smtClean="0">
                        <a:latin typeface="Courier New" pitchFamily="49" charset="0"/>
                        <a:cs typeface="Courier New"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”T”+id%8+”_3”</a:t>
                      </a:r>
                      <a:endParaRPr lang="en-US" altLang="zh-CN" sz="1800" b="0" dirty="0" smtClean="0">
                        <a:latin typeface="Courier New" pitchFamily="49" charset="0"/>
                        <a:cs typeface="Courier New" pitchFamily="49" charset="0"/>
                      </a:endParaRPr>
                    </a:p>
                  </a:txBody>
                  <a:tcPr/>
                </a:tc>
              </a:tr>
            </a:tbl>
          </a:graphicData>
        </a:graphic>
      </p:graphicFrame>
    </p:spTree>
    <p:extLst>
      <p:ext uri="{BB962C8B-B14F-4D97-AF65-F5344CB8AC3E}">
        <p14:creationId xmlns:p14="http://schemas.microsoft.com/office/powerpoint/2010/main" val="342053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0" nodeType="clickEffect">
                                  <p:stCondLst>
                                    <p:cond delay="0"/>
                                  </p:stCondLst>
                                  <p:childTnLst>
                                    <p:animMotion origin="layout" path="M 4.44444E-6 -1.48148E-6 L -0.09601 0.21574 " pathEditMode="relative" rAng="0" ptsTypes="AA">
                                      <p:cBhvr>
                                        <p:cTn id="23" dur="2000" fill="hold"/>
                                        <p:tgtEl>
                                          <p:spTgt spid="48"/>
                                        </p:tgtEl>
                                        <p:attrNameLst>
                                          <p:attrName>ppt_x</p:attrName>
                                          <p:attrName>ppt_y</p:attrName>
                                        </p:attrNameLst>
                                      </p:cBhvr>
                                      <p:rCtr x="-4809" y="10787"/>
                                    </p:animMotion>
                                  </p:childTnLst>
                                </p:cTn>
                              </p:par>
                            </p:childTnLst>
                          </p:cTn>
                        </p:par>
                        <p:par>
                          <p:cTn id="24" fill="hold">
                            <p:stCondLst>
                              <p:cond delay="2000"/>
                            </p:stCondLst>
                            <p:childTnLst>
                              <p:par>
                                <p:cTn id="25" presetID="42" presetClass="path" presetSubtype="0" accel="50000" decel="50000" fill="hold" grpId="0" nodeType="afterEffect">
                                  <p:stCondLst>
                                    <p:cond delay="0"/>
                                  </p:stCondLst>
                                  <p:childTnLst>
                                    <p:animMotion origin="layout" path="M -8.33333E-7 7.40741E-7 L -0.09392 0.21296 " pathEditMode="relative" rAng="0" ptsTypes="AA">
                                      <p:cBhvr>
                                        <p:cTn id="26" dur="2000" fill="hold"/>
                                        <p:tgtEl>
                                          <p:spTgt spid="51"/>
                                        </p:tgtEl>
                                        <p:attrNameLst>
                                          <p:attrName>ppt_x</p:attrName>
                                          <p:attrName>ppt_y</p:attrName>
                                        </p:attrNameLst>
                                      </p:cBhvr>
                                      <p:rCtr x="-4705" y="10648"/>
                                    </p:animMotion>
                                  </p:childTnLst>
                                </p:cTn>
                              </p:par>
                            </p:childTnLst>
                          </p:cTn>
                        </p:par>
                        <p:par>
                          <p:cTn id="27" fill="hold">
                            <p:stCondLst>
                              <p:cond delay="4000"/>
                            </p:stCondLst>
                            <p:childTnLst>
                              <p:par>
                                <p:cTn id="28" presetID="42" presetClass="path" presetSubtype="0" accel="50000" decel="50000" fill="hold" grpId="0" nodeType="afterEffect">
                                  <p:stCondLst>
                                    <p:cond delay="0"/>
                                  </p:stCondLst>
                                  <p:childTnLst>
                                    <p:animMotion origin="layout" path="M -1.66667E-6 7.40741E-7 L -0.09097 0.21296 " pathEditMode="relative" rAng="0" ptsTypes="AA">
                                      <p:cBhvr>
                                        <p:cTn id="29" dur="2000" fill="hold"/>
                                        <p:tgtEl>
                                          <p:spTgt spid="54"/>
                                        </p:tgtEl>
                                        <p:attrNameLst>
                                          <p:attrName>ppt_x</p:attrName>
                                          <p:attrName>ppt_y</p:attrName>
                                        </p:attrNameLst>
                                      </p:cBhvr>
                                      <p:rCtr x="-4549" y="10648"/>
                                    </p:animMotion>
                                  </p:childTnLst>
                                </p:cTn>
                              </p:par>
                            </p:childTnLst>
                          </p:cTn>
                        </p:par>
                        <p:par>
                          <p:cTn id="30" fill="hold">
                            <p:stCondLst>
                              <p:cond delay="6000"/>
                            </p:stCondLst>
                            <p:childTnLst>
                              <p:par>
                                <p:cTn id="31" presetID="42" presetClass="path" presetSubtype="0" accel="50000" decel="50000" fill="hold" grpId="0" nodeType="afterEffect">
                                  <p:stCondLst>
                                    <p:cond delay="0"/>
                                  </p:stCondLst>
                                  <p:childTnLst>
                                    <p:animMotion origin="layout" path="M -1.11111E-6 4.44444E-6 L -0.09305 0.21666 " pathEditMode="relative" rAng="0" ptsTypes="AA">
                                      <p:cBhvr>
                                        <p:cTn id="32" dur="2000" fill="hold"/>
                                        <p:tgtEl>
                                          <p:spTgt spid="57"/>
                                        </p:tgtEl>
                                        <p:attrNameLst>
                                          <p:attrName>ppt_x</p:attrName>
                                          <p:attrName>ppt_y</p:attrName>
                                        </p:attrNameLst>
                                      </p:cBhvr>
                                      <p:rCtr x="-4653" y="1083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additive="base">
                                        <p:cTn id="70" dur="500" fill="hold"/>
                                        <p:tgtEl>
                                          <p:spTgt spid="8"/>
                                        </p:tgtEl>
                                        <p:attrNameLst>
                                          <p:attrName>ppt_x</p:attrName>
                                        </p:attrNameLst>
                                      </p:cBhvr>
                                      <p:tavLst>
                                        <p:tav tm="0">
                                          <p:val>
                                            <p:strVal val="#ppt_x"/>
                                          </p:val>
                                        </p:tav>
                                        <p:tav tm="100000">
                                          <p:val>
                                            <p:strVal val="#ppt_x"/>
                                          </p:val>
                                        </p:tav>
                                      </p:tavLst>
                                    </p:anim>
                                    <p:anim calcmode="lin" valueType="num">
                                      <p:cBhvr additive="base">
                                        <p:cTn id="7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41" grpId="0" animBg="1"/>
      <p:bldP spid="44"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手动操作 4"/>
          <p:cNvSpPr/>
          <p:nvPr/>
        </p:nvSpPr>
        <p:spPr bwMode="auto">
          <a:xfrm>
            <a:off x="3861582" y="-4123"/>
            <a:ext cx="1420836" cy="450000"/>
          </a:xfrm>
          <a:prstGeom prst="flowChartManualOperation">
            <a:avLst/>
          </a:prstGeom>
          <a:solidFill>
            <a:srgbClr val="99FF99">
              <a:alpha val="50000"/>
            </a:srgb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r>
              <a:rPr kumimoji="1" lang="zh-CN" altLang="en-US" sz="2000" dirty="0" smtClean="0">
                <a:solidFill>
                  <a:srgbClr val="0070C0"/>
                </a:solidFill>
                <a:latin typeface="微软雅黑" pitchFamily="34" charset="-122"/>
                <a:ea typeface="微软雅黑" pitchFamily="34" charset="-122"/>
              </a:rPr>
              <a:t>演示</a:t>
            </a:r>
            <a:endParaRPr kumimoji="1" lang="zh-CN" altLang="en-US" sz="2000" dirty="0">
              <a:solidFill>
                <a:srgbClr val="0070C0"/>
              </a:solidFill>
              <a:latin typeface="微软雅黑" pitchFamily="34" charset="-122"/>
              <a:ea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340173908"/>
              </p:ext>
            </p:extLst>
          </p:nvPr>
        </p:nvGraphicFramePr>
        <p:xfrm>
          <a:off x="0" y="1203336"/>
          <a:ext cx="9144000" cy="3197225"/>
        </p:xfrm>
        <a:graphic>
          <a:graphicData uri="http://schemas.openxmlformats.org/presentationml/2006/ole">
            <mc:AlternateContent xmlns:mc="http://schemas.openxmlformats.org/markup-compatibility/2006">
              <mc:Choice xmlns:v="urn:schemas-microsoft-com:vml" Requires="v">
                <p:oleObj spid="_x0000_s22589" name="Visio" r:id="rId3" imgW="7660652" imgH="3412500" progId="Visio.Drawing.11">
                  <p:embed/>
                </p:oleObj>
              </mc:Choice>
              <mc:Fallback>
                <p:oleObj name="Visio" r:id="rId3" imgW="7660652" imgH="3412500" progId="Visio.Drawing.11">
                  <p:embed/>
                  <p:pic>
                    <p:nvPicPr>
                      <p:cNvPr id="0" name="对象 13"/>
                      <p:cNvPicPr>
                        <a:picLocks noChangeAspect="1" noChangeArrowheads="1"/>
                      </p:cNvPicPr>
                      <p:nvPr/>
                    </p:nvPicPr>
                    <p:blipFill>
                      <a:blip r:embed="rId4"/>
                      <a:srcRect/>
                      <a:stretch>
                        <a:fillRect/>
                      </a:stretch>
                    </p:blipFill>
                    <p:spPr bwMode="auto">
                      <a:xfrm>
                        <a:off x="0" y="1203336"/>
                        <a:ext cx="9144000" cy="3197225"/>
                      </a:xfrm>
                      <a:prstGeom prst="rect">
                        <a:avLst/>
                      </a:prstGeom>
                      <a:noFill/>
                      <a:ln>
                        <a:noFill/>
                      </a:ln>
                    </p:spPr>
                  </p:pic>
                </p:oleObj>
              </mc:Fallback>
            </mc:AlternateContent>
          </a:graphicData>
        </a:graphic>
      </p:graphicFrame>
      <p:sp>
        <p:nvSpPr>
          <p:cNvPr id="8" name="TextBox 7"/>
          <p:cNvSpPr txBox="1"/>
          <p:nvPr/>
        </p:nvSpPr>
        <p:spPr>
          <a:xfrm>
            <a:off x="196947" y="745587"/>
            <a:ext cx="1026942" cy="369332"/>
          </a:xfrm>
          <a:prstGeom prst="rect">
            <a:avLst/>
          </a:prstGeom>
          <a:noFill/>
        </p:spPr>
        <p:txBody>
          <a:bodyPr wrap="square" rtlCol="0">
            <a:spAutoFit/>
          </a:bodyPr>
          <a:lstStyle/>
          <a:p>
            <a:pPr marL="285750" indent="-285750">
              <a:buFont typeface="Wingdings" pitchFamily="2" charset="2"/>
              <a:buChar char="n"/>
            </a:pPr>
            <a:r>
              <a:rPr lang="zh-CN" altLang="en-US" dirty="0" smtClean="0"/>
              <a:t>两库</a:t>
            </a:r>
            <a:endParaRPr lang="zh-CN" altLang="en-US" dirty="0"/>
          </a:p>
        </p:txBody>
      </p:sp>
      <p:sp>
        <p:nvSpPr>
          <p:cNvPr id="11" name="TextBox 10"/>
          <p:cNvSpPr txBox="1"/>
          <p:nvPr/>
        </p:nvSpPr>
        <p:spPr>
          <a:xfrm>
            <a:off x="1223889" y="745587"/>
            <a:ext cx="1055077" cy="369332"/>
          </a:xfrm>
          <a:prstGeom prst="rect">
            <a:avLst/>
          </a:prstGeom>
          <a:noFill/>
        </p:spPr>
        <p:txBody>
          <a:bodyPr wrap="square" rtlCol="0">
            <a:spAutoFit/>
          </a:bodyPr>
          <a:lstStyle/>
          <a:p>
            <a:pPr marL="285750" indent="-285750">
              <a:buFont typeface="Wingdings" pitchFamily="2" charset="2"/>
              <a:buChar char="n"/>
            </a:pPr>
            <a:r>
              <a:rPr lang="zh-CN" altLang="en-US" dirty="0" smtClean="0"/>
              <a:t>六表</a:t>
            </a:r>
            <a:endParaRPr lang="zh-CN" altLang="en-US" dirty="0"/>
          </a:p>
        </p:txBody>
      </p:sp>
      <p:sp>
        <p:nvSpPr>
          <p:cNvPr id="12" name="矩形 11"/>
          <p:cNvSpPr/>
          <p:nvPr/>
        </p:nvSpPr>
        <p:spPr>
          <a:xfrm>
            <a:off x="0" y="4407037"/>
            <a:ext cx="9144000" cy="2074414"/>
          </a:xfrm>
          <a:prstGeom prst="rect">
            <a:avLst/>
          </a:prstGeom>
          <a:solidFill>
            <a:schemeClr val="bg1">
              <a:lumMod val="95000"/>
            </a:schemeClr>
          </a:solidFill>
          <a:ln w="3175">
            <a:solidFill>
              <a:schemeClr val="tx1"/>
            </a:solidFill>
          </a:ln>
        </p:spPr>
        <p:txBody>
          <a:bodyPr wrap="square">
            <a:spAutoFit/>
          </a:bodyPr>
          <a:lstStyle/>
          <a:p>
            <a:pPr algn="l"/>
            <a:r>
              <a:rPr lang="en-US" altLang="zh-CN" sz="1400" b="0" dirty="0"/>
              <a:t>&lt;bean id="master" class="</a:t>
            </a:r>
            <a:r>
              <a:rPr lang="en-US" altLang="zh-CN" sz="1400" b="0" dirty="0" err="1"/>
              <a:t>com.taobao.tddl.rule.TableRule</a:t>
            </a:r>
            <a:r>
              <a:rPr lang="en-US" altLang="zh-CN" sz="1400" b="0" dirty="0"/>
              <a:t>" lazy-</a:t>
            </a:r>
            <a:r>
              <a:rPr lang="en-US" altLang="zh-CN" sz="1400" b="0" dirty="0" err="1"/>
              <a:t>init</a:t>
            </a:r>
            <a:r>
              <a:rPr lang="en-US" altLang="zh-CN" sz="1400" b="0" dirty="0"/>
              <a:t>="default" </a:t>
            </a:r>
            <a:r>
              <a:rPr lang="en-US" altLang="zh-CN" sz="1400" b="0" dirty="0" err="1"/>
              <a:t>autowire</a:t>
            </a:r>
            <a:r>
              <a:rPr lang="en-US" altLang="zh-CN" sz="1400" b="0" dirty="0"/>
              <a:t>="default" dependency-check="default"&gt;</a:t>
            </a:r>
            <a:endParaRPr lang="zh-CN" altLang="zh-CN" sz="1400" b="0" dirty="0"/>
          </a:p>
          <a:p>
            <a:pPr algn="l"/>
            <a:r>
              <a:rPr lang="en-US" altLang="zh-CN" sz="1400" b="0" dirty="0"/>
              <a:t>  &lt;property name="</a:t>
            </a:r>
            <a:r>
              <a:rPr lang="en-US" altLang="zh-CN" sz="1400" b="0" dirty="0" err="1"/>
              <a:t>allowFullTableScan</a:t>
            </a:r>
            <a:r>
              <a:rPr lang="en-US" altLang="zh-CN" sz="1400" b="0" dirty="0"/>
              <a:t>" value="true" /&gt;</a:t>
            </a:r>
            <a:endParaRPr lang="zh-CN" altLang="zh-CN" sz="1400" b="0" dirty="0"/>
          </a:p>
          <a:p>
            <a:pPr algn="l"/>
            <a:r>
              <a:rPr lang="en-US" altLang="zh-CN" sz="1400" b="0" dirty="0"/>
              <a:t>  &lt;property name="</a:t>
            </a:r>
            <a:r>
              <a:rPr lang="en-US" altLang="zh-CN" sz="1400" b="0" dirty="0" err="1"/>
              <a:t>dbNamePattern</a:t>
            </a:r>
            <a:r>
              <a:rPr lang="en-US" altLang="zh-CN" sz="1400" b="0" dirty="0"/>
              <a:t>" value="</a:t>
            </a:r>
            <a:r>
              <a:rPr lang="en-US" altLang="zh-CN" sz="1400" b="0" dirty="0" err="1"/>
              <a:t>sample_db</a:t>
            </a:r>
            <a:r>
              <a:rPr lang="en-US" altLang="zh-CN" sz="1400" b="0" dirty="0"/>
              <a:t>_{00}" /&gt; </a:t>
            </a:r>
            <a:endParaRPr lang="zh-CN" altLang="zh-CN" sz="1400" b="0" dirty="0"/>
          </a:p>
          <a:p>
            <a:pPr algn="l"/>
            <a:r>
              <a:rPr lang="en-US" altLang="zh-CN" sz="1400" b="0" dirty="0"/>
              <a:t>  &lt;property name="</a:t>
            </a:r>
            <a:r>
              <a:rPr lang="en-US" altLang="zh-CN" sz="1400" b="0" dirty="0" err="1"/>
              <a:t>dbRuleArray</a:t>
            </a:r>
            <a:r>
              <a:rPr lang="en-US" altLang="zh-CN" sz="1400" b="0" dirty="0"/>
              <a:t>" value="(#pk,1,6#.longValue() % 6).</a:t>
            </a:r>
            <a:r>
              <a:rPr lang="en-US" altLang="zh-CN" sz="1400" b="0" dirty="0" err="1"/>
              <a:t>intdiv</a:t>
            </a:r>
            <a:r>
              <a:rPr lang="en-US" altLang="zh-CN" sz="1400" b="0" dirty="0"/>
              <a:t>(3)" /&gt; </a:t>
            </a:r>
            <a:endParaRPr lang="zh-CN" altLang="zh-CN" sz="1400" b="0" dirty="0"/>
          </a:p>
          <a:p>
            <a:pPr algn="l"/>
            <a:r>
              <a:rPr lang="en-US" altLang="zh-CN" sz="1400" b="0" dirty="0"/>
              <a:t>  &lt;property name="</a:t>
            </a:r>
            <a:r>
              <a:rPr lang="en-US" altLang="zh-CN" sz="1400" b="0" dirty="0" err="1"/>
              <a:t>tbNamePattern</a:t>
            </a:r>
            <a:r>
              <a:rPr lang="en-US" altLang="zh-CN" sz="1400" b="0" dirty="0"/>
              <a:t>" value="master_{0}" /&gt; </a:t>
            </a:r>
            <a:endParaRPr lang="zh-CN" altLang="zh-CN" sz="1400" b="0" dirty="0"/>
          </a:p>
          <a:p>
            <a:pPr algn="l"/>
            <a:r>
              <a:rPr lang="en-US" altLang="zh-CN" sz="1400" b="0" dirty="0"/>
              <a:t>  &lt;property name="</a:t>
            </a:r>
            <a:r>
              <a:rPr lang="en-US" altLang="zh-CN" sz="1400" b="0" dirty="0" err="1"/>
              <a:t>tbRules</a:t>
            </a:r>
            <a:r>
              <a:rPr lang="en-US" altLang="zh-CN" sz="1400" b="0" dirty="0"/>
              <a:t>" value="#pk,1,6#.longValue() % 6" /&gt; </a:t>
            </a:r>
            <a:endParaRPr lang="zh-CN" altLang="zh-CN" sz="1400" b="0" dirty="0"/>
          </a:p>
          <a:p>
            <a:pPr algn="l"/>
            <a:r>
              <a:rPr lang="en-US" altLang="zh-CN" sz="1400" b="0" dirty="0"/>
              <a:t>&lt;/bean&gt;</a:t>
            </a:r>
            <a:endParaRPr lang="zh-CN" altLang="zh-CN" sz="1400" b="0" dirty="0"/>
          </a:p>
        </p:txBody>
      </p:sp>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40870"/>
            <a:ext cx="4754880" cy="2028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895558" y="4794899"/>
            <a:ext cx="4248442" cy="1083374"/>
          </a:xfrm>
          <a:prstGeom prst="rect">
            <a:avLst/>
          </a:prstGeom>
          <a:solidFill>
            <a:srgbClr val="FFFFCC"/>
          </a:solidFill>
          <a:ln w="3175">
            <a:solidFill>
              <a:schemeClr val="tx1"/>
            </a:solidFill>
          </a:ln>
        </p:spPr>
        <p:txBody>
          <a:bodyPr wrap="square">
            <a:spAutoFit/>
          </a:bodyPr>
          <a:lstStyle/>
          <a:p>
            <a:pPr algn="l"/>
            <a:r>
              <a:rPr lang="en-US" altLang="zh-CN" sz="1400" b="0" dirty="0">
                <a:latin typeface="Courier New" pitchFamily="49" charset="0"/>
                <a:cs typeface="Courier New" pitchFamily="49" charset="0"/>
              </a:rPr>
              <a:t>CREATE TABLE `master_0` (</a:t>
            </a:r>
          </a:p>
          <a:p>
            <a:pPr algn="l"/>
            <a:r>
              <a:rPr lang="en-US" altLang="zh-CN" sz="1400" b="0" dirty="0">
                <a:latin typeface="Courier New" pitchFamily="49" charset="0"/>
                <a:cs typeface="Courier New" pitchFamily="49" charset="0"/>
              </a:rPr>
              <a:t>  `</a:t>
            </a:r>
            <a:r>
              <a:rPr lang="en-US" altLang="zh-CN" sz="1400" b="0" dirty="0" err="1">
                <a:latin typeface="Courier New" pitchFamily="49" charset="0"/>
                <a:cs typeface="Courier New" pitchFamily="49" charset="0"/>
              </a:rPr>
              <a:t>pk</a:t>
            </a:r>
            <a:r>
              <a:rPr lang="en-US" altLang="zh-CN" sz="1400" b="0" dirty="0">
                <a:latin typeface="Courier New" pitchFamily="49" charset="0"/>
                <a:cs typeface="Courier New" pitchFamily="49" charset="0"/>
              </a:rPr>
              <a:t>` </a:t>
            </a:r>
            <a:r>
              <a:rPr lang="en-US" altLang="zh-CN" sz="1400" b="0" dirty="0" err="1">
                <a:latin typeface="Courier New" pitchFamily="49" charset="0"/>
                <a:cs typeface="Courier New" pitchFamily="49" charset="0"/>
              </a:rPr>
              <a:t>int</a:t>
            </a:r>
            <a:r>
              <a:rPr lang="en-US" altLang="zh-CN" sz="1400" b="0" dirty="0">
                <a:latin typeface="Courier New" pitchFamily="49" charset="0"/>
                <a:cs typeface="Courier New" pitchFamily="49" charset="0"/>
              </a:rPr>
              <a:t>(11) NOT NULL DEFAULT '0',</a:t>
            </a:r>
          </a:p>
          <a:p>
            <a:pPr algn="l"/>
            <a:r>
              <a:rPr lang="en-US" altLang="zh-CN" sz="1400" b="0" dirty="0">
                <a:latin typeface="Courier New" pitchFamily="49" charset="0"/>
                <a:cs typeface="Courier New" pitchFamily="49" charset="0"/>
              </a:rPr>
              <a:t>  `</a:t>
            </a:r>
            <a:r>
              <a:rPr lang="en-US" altLang="zh-CN" sz="1400" b="0" dirty="0" err="1">
                <a:latin typeface="Courier New" pitchFamily="49" charset="0"/>
                <a:cs typeface="Courier New" pitchFamily="49" charset="0"/>
              </a:rPr>
              <a:t>creationDate</a:t>
            </a:r>
            <a:r>
              <a:rPr lang="en-US" altLang="zh-CN" sz="1400" b="0" dirty="0">
                <a:latin typeface="Courier New" pitchFamily="49" charset="0"/>
                <a:cs typeface="Courier New" pitchFamily="49" charset="0"/>
              </a:rPr>
              <a:t>` </a:t>
            </a:r>
            <a:r>
              <a:rPr lang="en-US" altLang="zh-CN" sz="1400" b="0" dirty="0" err="1">
                <a:latin typeface="Courier New" pitchFamily="49" charset="0"/>
                <a:cs typeface="Courier New" pitchFamily="49" charset="0"/>
              </a:rPr>
              <a:t>datetime</a:t>
            </a:r>
            <a:r>
              <a:rPr lang="en-US" altLang="zh-CN" sz="1400" b="0" dirty="0">
                <a:latin typeface="Courier New" pitchFamily="49" charset="0"/>
                <a:cs typeface="Courier New" pitchFamily="49" charset="0"/>
              </a:rPr>
              <a:t> DEFAULT NULL</a:t>
            </a:r>
          </a:p>
          <a:p>
            <a:pPr algn="l"/>
            <a:r>
              <a:rPr lang="en-US" altLang="zh-CN" sz="1400" b="0" dirty="0">
                <a:latin typeface="Courier New" pitchFamily="49" charset="0"/>
                <a:cs typeface="Courier New" pitchFamily="49" charset="0"/>
              </a:rPr>
              <a:t>) ENGINE=</a:t>
            </a:r>
            <a:r>
              <a:rPr lang="en-US" altLang="zh-CN" sz="1400" b="0" dirty="0" err="1">
                <a:latin typeface="Courier New" pitchFamily="49" charset="0"/>
                <a:cs typeface="Courier New" pitchFamily="49" charset="0"/>
              </a:rPr>
              <a:t>InnoDB</a:t>
            </a:r>
            <a:r>
              <a:rPr lang="en-US" altLang="zh-CN" sz="1400" b="0" dirty="0">
                <a:latin typeface="Courier New" pitchFamily="49" charset="0"/>
                <a:cs typeface="Courier New" pitchFamily="49" charset="0"/>
              </a:rPr>
              <a:t> DEFAULT CHARSET=latin1</a:t>
            </a:r>
            <a:endParaRPr lang="zh-CN" altLang="en-US" sz="1400" b="0" dirty="0">
              <a:latin typeface="Courier New" pitchFamily="49" charset="0"/>
              <a:cs typeface="Courier New" pitchFamily="49" charset="0"/>
            </a:endParaRPr>
          </a:p>
        </p:txBody>
      </p:sp>
    </p:spTree>
    <p:extLst>
      <p:ext uri="{BB962C8B-B14F-4D97-AF65-F5344CB8AC3E}">
        <p14:creationId xmlns:p14="http://schemas.microsoft.com/office/powerpoint/2010/main" val="2724016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grpId="1" nodeType="clickEffect">
                                  <p:stCondLst>
                                    <p:cond delay="0"/>
                                  </p:stCondLst>
                                  <p:childTnLst>
                                    <p:anim calcmode="lin" valueType="num">
                                      <p:cBhvr additive="base">
                                        <p:cTn id="31" dur="500"/>
                                        <p:tgtEl>
                                          <p:spTgt spid="12"/>
                                        </p:tgtEl>
                                        <p:attrNameLst>
                                          <p:attrName>ppt_x</p:attrName>
                                        </p:attrNameLst>
                                      </p:cBhvr>
                                      <p:tavLst>
                                        <p:tav tm="0">
                                          <p:val>
                                            <p:strVal val="ppt_x"/>
                                          </p:val>
                                        </p:tav>
                                        <p:tav tm="100000">
                                          <p:val>
                                            <p:strVal val="ppt_x"/>
                                          </p:val>
                                        </p:tav>
                                      </p:tavLst>
                                    </p:anim>
                                    <p:anim calcmode="lin" valueType="num">
                                      <p:cBhvr additive="base">
                                        <p:cTn id="32" dur="500"/>
                                        <p:tgtEl>
                                          <p:spTgt spid="12"/>
                                        </p:tgtEl>
                                        <p:attrNameLst>
                                          <p:attrName>ppt_y</p:attrName>
                                        </p:attrNameLst>
                                      </p:cBhvr>
                                      <p:tavLst>
                                        <p:tav tm="0">
                                          <p:val>
                                            <p:strVal val="ppt_y"/>
                                          </p:val>
                                        </p:tav>
                                        <p:tav tm="100000">
                                          <p:val>
                                            <p:strVal val="1+ppt_h/2"/>
                                          </p:val>
                                        </p:tav>
                                      </p:tavLst>
                                    </p:anim>
                                    <p:set>
                                      <p:cBhvr>
                                        <p:cTn id="33" dur="1" fill="hold">
                                          <p:stCondLst>
                                            <p:cond delay="499"/>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22535"/>
                                        </p:tgtEl>
                                        <p:attrNameLst>
                                          <p:attrName>style.visibility</p:attrName>
                                        </p:attrNameLst>
                                      </p:cBhvr>
                                      <p:to>
                                        <p:strVal val="visible"/>
                                      </p:to>
                                    </p:set>
                                    <p:anim calcmode="lin" valueType="num">
                                      <p:cBhvr additive="base">
                                        <p:cTn id="38" dur="500" fill="hold"/>
                                        <p:tgtEl>
                                          <p:spTgt spid="22535"/>
                                        </p:tgtEl>
                                        <p:attrNameLst>
                                          <p:attrName>ppt_x</p:attrName>
                                        </p:attrNameLst>
                                      </p:cBhvr>
                                      <p:tavLst>
                                        <p:tav tm="0">
                                          <p:val>
                                            <p:strVal val="0-#ppt_w/2"/>
                                          </p:val>
                                        </p:tav>
                                        <p:tav tm="100000">
                                          <p:val>
                                            <p:strVal val="#ppt_x"/>
                                          </p:val>
                                        </p:tav>
                                      </p:tavLst>
                                    </p:anim>
                                    <p:anim calcmode="lin" valueType="num">
                                      <p:cBhvr additive="base">
                                        <p:cTn id="39" dur="500" fill="hold"/>
                                        <p:tgtEl>
                                          <p:spTgt spid="22535"/>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 presetClass="entr" presetSubtype="2"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22535"/>
                                        </p:tgtEl>
                                        <p:attrNameLst>
                                          <p:attrName>ppt_x</p:attrName>
                                        </p:attrNameLst>
                                      </p:cBhvr>
                                      <p:tavLst>
                                        <p:tav tm="0">
                                          <p:val>
                                            <p:strVal val="ppt_x"/>
                                          </p:val>
                                        </p:tav>
                                        <p:tav tm="100000">
                                          <p:val>
                                            <p:strVal val="0-ppt_w/2"/>
                                          </p:val>
                                        </p:tav>
                                      </p:tavLst>
                                    </p:anim>
                                    <p:anim calcmode="lin" valueType="num">
                                      <p:cBhvr additive="base">
                                        <p:cTn id="49" dur="500"/>
                                        <p:tgtEl>
                                          <p:spTgt spid="22535"/>
                                        </p:tgtEl>
                                        <p:attrNameLst>
                                          <p:attrName>ppt_y</p:attrName>
                                        </p:attrNameLst>
                                      </p:cBhvr>
                                      <p:tavLst>
                                        <p:tav tm="0">
                                          <p:val>
                                            <p:strVal val="ppt_y"/>
                                          </p:val>
                                        </p:tav>
                                        <p:tav tm="100000">
                                          <p:val>
                                            <p:strVal val="ppt_y"/>
                                          </p:val>
                                        </p:tav>
                                      </p:tavLst>
                                    </p:anim>
                                    <p:set>
                                      <p:cBhvr>
                                        <p:cTn id="50" dur="1" fill="hold">
                                          <p:stCondLst>
                                            <p:cond delay="499"/>
                                          </p:stCondLst>
                                        </p:cTn>
                                        <p:tgtEl>
                                          <p:spTgt spid="22535"/>
                                        </p:tgtEl>
                                        <p:attrNameLst>
                                          <p:attrName>style.visibility</p:attrName>
                                        </p:attrNameLst>
                                      </p:cBhvr>
                                      <p:to>
                                        <p:strVal val="hidden"/>
                                      </p:to>
                                    </p:set>
                                  </p:childTnLst>
                                </p:cTn>
                              </p:par>
                              <p:par>
                                <p:cTn id="51" presetID="2" presetClass="exit" presetSubtype="2" fill="hold" grpId="1" nodeType="withEffect">
                                  <p:stCondLst>
                                    <p:cond delay="0"/>
                                  </p:stCondLst>
                                  <p:childTnLst>
                                    <p:anim calcmode="lin" valueType="num">
                                      <p:cBhvr additive="base">
                                        <p:cTn id="52" dur="500"/>
                                        <p:tgtEl>
                                          <p:spTgt spid="9"/>
                                        </p:tgtEl>
                                        <p:attrNameLst>
                                          <p:attrName>ppt_x</p:attrName>
                                        </p:attrNameLst>
                                      </p:cBhvr>
                                      <p:tavLst>
                                        <p:tav tm="0">
                                          <p:val>
                                            <p:strVal val="ppt_x"/>
                                          </p:val>
                                        </p:tav>
                                        <p:tav tm="100000">
                                          <p:val>
                                            <p:strVal val="1+ppt_w/2"/>
                                          </p:val>
                                        </p:tav>
                                      </p:tavLst>
                                    </p:anim>
                                    <p:anim calcmode="lin" valueType="num">
                                      <p:cBhvr additive="base">
                                        <p:cTn id="53" dur="500"/>
                                        <p:tgtEl>
                                          <p:spTgt spid="9"/>
                                        </p:tgtEl>
                                        <p:attrNameLst>
                                          <p:attrName>ppt_y</p:attrName>
                                        </p:attrNameLst>
                                      </p:cBhvr>
                                      <p:tavLst>
                                        <p:tav tm="0">
                                          <p:val>
                                            <p:strVal val="ppt_y"/>
                                          </p:val>
                                        </p:tav>
                                        <p:tav tm="100000">
                                          <p:val>
                                            <p:strVal val="ppt_y"/>
                                          </p:val>
                                        </p:tav>
                                      </p:tavLst>
                                    </p:anim>
                                    <p:set>
                                      <p:cBhvr>
                                        <p:cTn id="5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2" grpId="0" animBg="1"/>
      <p:bldP spid="12"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descr="D:\Users\chengang296\Desktop\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765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067951" y="1364568"/>
            <a:ext cx="5008098" cy="1631216"/>
          </a:xfrm>
          <a:prstGeom prst="rect">
            <a:avLst/>
          </a:prstGeom>
          <a:noFill/>
        </p:spPr>
        <p:txBody>
          <a:bodyPr wrap="square" lIns="91440" tIns="45720" rIns="91440" bIns="45720">
            <a:spAutoFit/>
            <a:scene3d>
              <a:camera prst="perspectiveAbove"/>
              <a:lightRig rig="flat" dir="tl">
                <a:rot lat="0" lon="0" rev="6600000"/>
              </a:lightRig>
            </a:scene3d>
            <a:sp3d extrusionH="25400" contourW="8890">
              <a:bevelT w="38100" h="31750"/>
              <a:contourClr>
                <a:schemeClr val="accent2">
                  <a:shade val="75000"/>
                </a:schemeClr>
              </a:contourClr>
            </a:sp3d>
          </a:bodyPr>
          <a:lstStyle/>
          <a:p>
            <a:pPr algn="ctr"/>
            <a:r>
              <a:rPr lang="en-US" altLang="zh-CN" sz="10000" dirty="0" smtClean="0">
                <a:ln w="11430"/>
                <a:solidFill>
                  <a:srgbClr val="10E83E"/>
                </a:solidFill>
                <a:effectLst>
                  <a:outerShdw blurRad="50800" dist="39000" dir="5460000" algn="tl">
                    <a:srgbClr val="000000">
                      <a:alpha val="38000"/>
                    </a:srgbClr>
                  </a:outerShdw>
                </a:effectLst>
              </a:rPr>
              <a:t>Q&amp;A</a:t>
            </a:r>
            <a:endParaRPr lang="zh-CN" altLang="en-US" sz="10000" dirty="0">
              <a:ln w="11430"/>
              <a:solidFill>
                <a:srgbClr val="10E83E"/>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8201718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3155670" y="3645024"/>
            <a:ext cx="2640466" cy="1015663"/>
          </a:xfrm>
          <a:prstGeom prst="rect">
            <a:avLst/>
          </a:prstGeom>
          <a:noFill/>
          <a:ln w="9525">
            <a:noFill/>
            <a:miter lim="800000"/>
            <a:headEnd/>
            <a:tailEnd/>
          </a:ln>
          <a:effectLst/>
        </p:spPr>
        <p:txBody>
          <a:bodyPr wrap="none">
            <a:spAutoFit/>
          </a:bodyPr>
          <a:lstStyle/>
          <a:p>
            <a:pPr eaLnBrk="1" hangingPunct="1"/>
            <a:r>
              <a:rPr lang="zh-CN" altLang="en-US" sz="6000" smtClean="0">
                <a:solidFill>
                  <a:srgbClr val="666699"/>
                </a:solidFill>
                <a:effectLst>
                  <a:outerShdw blurRad="38100" dist="38100" dir="2700000" algn="tl">
                    <a:srgbClr val="C0C0C0"/>
                  </a:outerShdw>
                </a:effectLst>
                <a:latin typeface="微软雅黑" pitchFamily="34" charset="-122"/>
                <a:ea typeface="微软雅黑" pitchFamily="34" charset="-122"/>
              </a:rPr>
              <a:t>谢    谢</a:t>
            </a:r>
            <a:endParaRPr lang="zh-CN" altLang="en-US" sz="6000">
              <a:solidFill>
                <a:srgbClr val="666699"/>
              </a:solidFill>
              <a:effectLst>
                <a:outerShdw blurRad="38100" dist="38100" dir="2700000" algn="tl">
                  <a:srgbClr val="C0C0C0"/>
                </a:outerShdw>
              </a:effectLst>
              <a:latin typeface="微软雅黑" pitchFamily="34" charset="-122"/>
              <a:ea typeface="微软雅黑" pitchFamily="34" charset="-122"/>
            </a:endParaRPr>
          </a:p>
        </p:txBody>
      </p:sp>
      <p:pic>
        <p:nvPicPr>
          <p:cNvPr id="7" name="Picture 6" descr="MCj01975830000[1]"/>
          <p:cNvPicPr>
            <a:picLocks noChangeAspect="1" noChangeArrowheads="1"/>
          </p:cNvPicPr>
          <p:nvPr/>
        </p:nvPicPr>
        <p:blipFill>
          <a:blip r:embed="rId2" cstate="print"/>
          <a:srcRect/>
          <a:stretch>
            <a:fillRect/>
          </a:stretch>
        </p:blipFill>
        <p:spPr bwMode="auto">
          <a:xfrm>
            <a:off x="3276600" y="2060848"/>
            <a:ext cx="2590800" cy="15859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TDDL</a:t>
            </a:r>
            <a:r>
              <a:rPr lang="zh-CN" altLang="en-US" sz="2000" dirty="0" smtClean="0">
                <a:solidFill>
                  <a:srgbClr val="0070C0"/>
                </a:solidFill>
                <a:latin typeface="微软雅黑" pitchFamily="34" charset="-122"/>
                <a:ea typeface="微软雅黑" pitchFamily="34" charset="-122"/>
              </a:rPr>
              <a:t>三层结构以及分库分表流程</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13530" y="563518"/>
            <a:ext cx="9130469" cy="338554"/>
          </a:xfrm>
          <a:prstGeom prst="rect">
            <a:avLst/>
          </a:prstGeom>
          <a:ln w="3175">
            <a:noFill/>
          </a:ln>
        </p:spPr>
        <p:txBody>
          <a:bodyPr wrap="square">
            <a:spAutoFit/>
          </a:bodyPr>
          <a:lstStyle/>
          <a:p>
            <a:pPr algn="l"/>
            <a:r>
              <a:rPr lang="zh-CN" altLang="en-US" sz="1600" dirty="0" smtClean="0">
                <a:latin typeface="微软雅黑" pitchFamily="34" charset="-122"/>
                <a:ea typeface="微软雅黑" pitchFamily="34" charset="-122"/>
              </a:rPr>
              <a:t>理解</a:t>
            </a:r>
            <a:r>
              <a:rPr lang="en-US" altLang="zh-CN" sz="1600" dirty="0" smtClean="0">
                <a:latin typeface="微软雅黑" pitchFamily="34" charset="-122"/>
                <a:ea typeface="微软雅黑" pitchFamily="34" charset="-122"/>
              </a:rPr>
              <a:t>TDDL</a:t>
            </a:r>
            <a:r>
              <a:rPr lang="zh-CN" altLang="en-US" sz="1600" dirty="0" smtClean="0">
                <a:latin typeface="微软雅黑" pitchFamily="34" charset="-122"/>
                <a:ea typeface="微软雅黑" pitchFamily="34" charset="-122"/>
              </a:rPr>
              <a:t>的三层结构：</a:t>
            </a:r>
            <a:endParaRPr lang="en-US" altLang="zh-CN" sz="1600" dirty="0" smtClean="0">
              <a:latin typeface="微软雅黑" pitchFamily="34" charset="-122"/>
              <a:ea typeface="微软雅黑"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1116152789"/>
              </p:ext>
            </p:extLst>
          </p:nvPr>
        </p:nvGraphicFramePr>
        <p:xfrm>
          <a:off x="13528" y="887558"/>
          <a:ext cx="9130470" cy="919480"/>
        </p:xfrm>
        <a:graphic>
          <a:graphicData uri="http://schemas.openxmlformats.org/drawingml/2006/table">
            <a:tbl>
              <a:tblPr firstRow="1" bandRow="1">
                <a:tableStyleId>{5C22544A-7EE6-4342-B048-85BDC9FD1C3A}</a:tableStyleId>
              </a:tblPr>
              <a:tblGrid>
                <a:gridCol w="3266701"/>
                <a:gridCol w="2540000"/>
                <a:gridCol w="3323769"/>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Matrix</a:t>
                      </a:r>
                      <a:endParaRPr lang="en-US" altLang="zh-CN" sz="1500" b="1" dirty="0" smtClean="0">
                        <a:solidFill>
                          <a:schemeClr val="tx1"/>
                        </a:solidFill>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Group</a:t>
                      </a:r>
                      <a:endParaRPr lang="en-US" altLang="zh-CN" sz="1500" b="1" dirty="0" smtClean="0">
                        <a:solidFill>
                          <a:schemeClr val="tx1"/>
                        </a:solidFill>
                        <a:latin typeface="微软雅黑" pitchFamily="34" charset="-122"/>
                        <a:ea typeface="微软雅黑"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Atom</a:t>
                      </a:r>
                      <a:endParaRPr lang="en-US" altLang="zh-CN" sz="1500" b="1" dirty="0" smtClean="0">
                        <a:solidFill>
                          <a:schemeClr val="tx1"/>
                        </a:solidFill>
                        <a:latin typeface="微软雅黑" pitchFamily="34" charset="-122"/>
                        <a:ea typeface="微软雅黑" pitchFamily="34" charset="-122"/>
                      </a:endParaRPr>
                    </a:p>
                  </a:txBody>
                  <a:tcPr/>
                </a:tc>
              </a:tr>
              <a:tr h="370840">
                <a:tc>
                  <a:txBody>
                    <a:bodyPr/>
                    <a:lstStyle/>
                    <a:p>
                      <a:r>
                        <a:rPr lang="zh-CN" altLang="zh-CN" sz="1500" dirty="0" smtClean="0"/>
                        <a:t>主要负责</a:t>
                      </a:r>
                      <a:r>
                        <a:rPr lang="en-US" altLang="zh-CN" sz="1500" dirty="0" smtClean="0"/>
                        <a:t>SQL</a:t>
                      </a:r>
                      <a:r>
                        <a:rPr lang="zh-CN" altLang="en-US" sz="1500" dirty="0" smtClean="0"/>
                        <a:t>语句的解析以及</a:t>
                      </a:r>
                      <a:r>
                        <a:rPr lang="zh-CN" altLang="zh-CN" sz="1500" dirty="0" smtClean="0"/>
                        <a:t>数据的水平切分</a:t>
                      </a:r>
                      <a:endParaRPr lang="zh-CN" altLang="en-US" sz="1500" b="0" dirty="0"/>
                    </a:p>
                  </a:txBody>
                  <a:tcPr/>
                </a:tc>
                <a:tc>
                  <a:txBody>
                    <a:bodyPr/>
                    <a:lstStyle/>
                    <a:p>
                      <a:r>
                        <a:rPr lang="zh-CN" altLang="en-US" sz="1500" dirty="0" smtClean="0"/>
                        <a:t>主要负责读写分离</a:t>
                      </a:r>
                      <a:endParaRPr lang="zh-CN" altLang="en-US" sz="1500" b="0" dirty="0"/>
                    </a:p>
                  </a:txBody>
                  <a:tcPr/>
                </a:tc>
                <a:tc>
                  <a:txBody>
                    <a:bodyPr/>
                    <a:lstStyle/>
                    <a:p>
                      <a:r>
                        <a:rPr lang="zh-CN" altLang="zh-CN" sz="1500" dirty="0" smtClean="0"/>
                        <a:t>主要负责物理数据源的管理</a:t>
                      </a:r>
                      <a:endParaRPr lang="zh-CN" altLang="en-US" sz="1500" b="0" dirty="0"/>
                    </a:p>
                  </a:txBody>
                  <a:tcPr/>
                </a:tc>
              </a:tr>
            </a:tbl>
          </a:graphicData>
        </a:graphic>
      </p:graphicFrame>
      <p:sp>
        <p:nvSpPr>
          <p:cNvPr id="13"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045340150"/>
              </p:ext>
            </p:extLst>
          </p:nvPr>
        </p:nvGraphicFramePr>
        <p:xfrm>
          <a:off x="0" y="1915886"/>
          <a:ext cx="9144000" cy="3973285"/>
        </p:xfrm>
        <a:graphic>
          <a:graphicData uri="http://schemas.openxmlformats.org/presentationml/2006/ole">
            <mc:AlternateContent xmlns:mc="http://schemas.openxmlformats.org/markup-compatibility/2006">
              <mc:Choice xmlns:v="urn:schemas-microsoft-com:vml" Requires="v">
                <p:oleObj spid="_x0000_s7622" name="Visio" r:id="rId4" imgW="6832473" imgH="4240657" progId="Visio.Drawing.11">
                  <p:embed/>
                </p:oleObj>
              </mc:Choice>
              <mc:Fallback>
                <p:oleObj name="Visio" r:id="rId4" imgW="6832473" imgH="4240657" progId="Visio.Drawing.11">
                  <p:embed/>
                  <p:pic>
                    <p:nvPicPr>
                      <p:cNvPr id="0" name="Object 21"/>
                      <p:cNvPicPr>
                        <a:picLocks noChangeAspect="1" noChangeArrowheads="1"/>
                      </p:cNvPicPr>
                      <p:nvPr/>
                    </p:nvPicPr>
                    <p:blipFill>
                      <a:blip r:embed="rId5"/>
                      <a:srcRect/>
                      <a:stretch>
                        <a:fillRect/>
                      </a:stretch>
                    </p:blipFill>
                    <p:spPr bwMode="auto">
                      <a:xfrm>
                        <a:off x="0" y="1915886"/>
                        <a:ext cx="9144000" cy="3973285"/>
                      </a:xfrm>
                      <a:prstGeom prst="rect">
                        <a:avLst/>
                      </a:prstGeom>
                      <a:noFill/>
                    </p:spPr>
                  </p:pic>
                </p:oleObj>
              </mc:Fallback>
            </mc:AlternateContent>
          </a:graphicData>
        </a:graphic>
      </p:graphicFrame>
    </p:spTree>
    <p:extLst>
      <p:ext uri="{BB962C8B-B14F-4D97-AF65-F5344CB8AC3E}">
        <p14:creationId xmlns:p14="http://schemas.microsoft.com/office/powerpoint/2010/main" val="161915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zh-CN" altLang="en-US" sz="2000" dirty="0">
                <a:solidFill>
                  <a:srgbClr val="0070C0"/>
                </a:solidFill>
                <a:latin typeface="微软雅黑" pitchFamily="34" charset="-122"/>
                <a:ea typeface="微软雅黑" pitchFamily="34" charset="-122"/>
              </a:rPr>
              <a:t>应</a:t>
            </a:r>
            <a:r>
              <a:rPr lang="zh-CN" altLang="en-US" sz="2000" dirty="0" smtClean="0">
                <a:solidFill>
                  <a:srgbClr val="0070C0"/>
                </a:solidFill>
                <a:latin typeface="微软雅黑" pitchFamily="34" charset="-122"/>
                <a:ea typeface="微软雅黑" pitchFamily="34" charset="-122"/>
              </a:rPr>
              <a:t>用程序如何使用</a:t>
            </a:r>
            <a:r>
              <a:rPr lang="en-US" altLang="zh-CN" sz="2000" dirty="0" smtClean="0">
                <a:solidFill>
                  <a:srgbClr val="0070C0"/>
                </a:solidFill>
                <a:latin typeface="微软雅黑" pitchFamily="34" charset="-122"/>
                <a:ea typeface="微软雅黑" pitchFamily="34" charset="-122"/>
              </a:rPr>
              <a:t>TDDL</a:t>
            </a:r>
            <a:r>
              <a:rPr lang="zh-CN" altLang="en-US" sz="2000" dirty="0" smtClean="0">
                <a:solidFill>
                  <a:srgbClr val="0070C0"/>
                </a:solidFill>
                <a:latin typeface="微软雅黑" pitchFamily="34" charset="-122"/>
                <a:ea typeface="微软雅黑" pitchFamily="34" charset="-122"/>
              </a:rPr>
              <a:t>数据源？</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174171" y="1129573"/>
            <a:ext cx="8752116" cy="1163395"/>
          </a:xfrm>
          <a:prstGeom prst="rect">
            <a:avLst/>
          </a:prstGeom>
          <a:solidFill>
            <a:srgbClr val="CCFF99"/>
          </a:solidFill>
          <a:ln w="3175">
            <a:solidFill>
              <a:schemeClr val="accent6">
                <a:lumMod val="20000"/>
                <a:lumOff val="80000"/>
              </a:schemeClr>
            </a:solidFill>
          </a:ln>
        </p:spPr>
        <p:txBody>
          <a:bodyPr wrap="square">
            <a:spAutoFit/>
          </a:bodyPr>
          <a:lstStyle/>
          <a:p>
            <a:pPr algn="l"/>
            <a:r>
              <a:rPr lang="en-US" altLang="zh-CN" sz="1200" b="0" dirty="0" smtClean="0">
                <a:latin typeface="Courier New" pitchFamily="49" charset="0"/>
                <a:cs typeface="Courier New" pitchFamily="49" charset="0"/>
              </a:rPr>
              <a:t>Matrix</a:t>
            </a:r>
            <a:r>
              <a:rPr lang="zh-CN" altLang="en-US" sz="1200" b="0" dirty="0" smtClean="0">
                <a:latin typeface="Courier New" pitchFamily="49" charset="0"/>
                <a:cs typeface="Courier New" pitchFamily="49" charset="0"/>
              </a:rPr>
              <a:t>数据源：</a:t>
            </a:r>
            <a:endParaRPr lang="en-US" altLang="zh-CN" sz="1200" b="0" dirty="0" smtClean="0">
              <a:latin typeface="Courier New" pitchFamily="49" charset="0"/>
              <a:cs typeface="Courier New" pitchFamily="49" charset="0"/>
            </a:endParaRPr>
          </a:p>
          <a:p>
            <a:pPr algn="l"/>
            <a:r>
              <a:rPr lang="en-US" altLang="zh-CN" sz="1200" b="0" dirty="0" smtClean="0">
                <a:latin typeface="Courier New" pitchFamily="49" charset="0"/>
                <a:cs typeface="Courier New" pitchFamily="49" charset="0"/>
              </a:rPr>
              <a:t>&lt;</a:t>
            </a:r>
            <a:r>
              <a:rPr lang="en-US" altLang="zh-CN" sz="1200" b="0" dirty="0">
                <a:latin typeface="Courier New" pitchFamily="49" charset="0"/>
                <a:cs typeface="Courier New" pitchFamily="49" charset="0"/>
              </a:rPr>
              <a:t>bean id</a:t>
            </a:r>
            <a:r>
              <a:rPr lang="en-US" altLang="zh-CN" sz="1200" b="0" dirty="0" smtClean="0">
                <a:latin typeface="Courier New" pitchFamily="49" charset="0"/>
                <a:cs typeface="Courier New" pitchFamily="49" charset="0"/>
              </a:rPr>
              <a:t>=</a:t>
            </a:r>
            <a:r>
              <a:rPr lang="en-US" altLang="zh-CN" sz="1200" b="0" i="1" dirty="0" smtClean="0">
                <a:latin typeface="Courier New" pitchFamily="49" charset="0"/>
                <a:cs typeface="Courier New" pitchFamily="49" charset="0"/>
              </a:rPr>
              <a:t>"</a:t>
            </a:r>
            <a:r>
              <a:rPr lang="en-US" altLang="zh-CN" sz="1200" b="0" i="1" dirty="0" err="1" smtClean="0">
                <a:latin typeface="Courier New" pitchFamily="49" charset="0"/>
                <a:cs typeface="Courier New" pitchFamily="49" charset="0"/>
              </a:rPr>
              <a:t>dataSource</a:t>
            </a:r>
            <a:r>
              <a:rPr lang="en-US" altLang="zh-CN" sz="1200" b="0" i="1" dirty="0">
                <a:latin typeface="Courier New" pitchFamily="49" charset="0"/>
                <a:cs typeface="Courier New" pitchFamily="49" charset="0"/>
              </a:rPr>
              <a:t>" class="</a:t>
            </a:r>
            <a:r>
              <a:rPr lang="en-US" altLang="zh-CN" sz="1200" u="sng" dirty="0" err="1" smtClean="0">
                <a:latin typeface="Courier New" pitchFamily="49" charset="0"/>
                <a:cs typeface="Courier New" pitchFamily="49" charset="0"/>
              </a:rPr>
              <a:t>com.taobao.tddl.matrix.jdbc.TDataSource</a:t>
            </a:r>
            <a:r>
              <a:rPr lang="en-US" altLang="zh-CN" sz="1200" b="0" i="1" dirty="0" smtClean="0">
                <a:latin typeface="Courier New" pitchFamily="49" charset="0"/>
                <a:cs typeface="Courier New" pitchFamily="49" charset="0"/>
              </a:rPr>
              <a:t>“ </a:t>
            </a:r>
            <a:r>
              <a:rPr lang="en-US" altLang="zh-CN" sz="1200" b="0" dirty="0" err="1" smtClean="0">
                <a:latin typeface="Courier New" pitchFamily="49" charset="0"/>
                <a:cs typeface="Courier New" pitchFamily="49" charset="0"/>
              </a:rPr>
              <a:t>init</a:t>
            </a:r>
            <a:r>
              <a:rPr lang="en-US" altLang="zh-CN" sz="1200" b="0" dirty="0" smtClean="0">
                <a:latin typeface="Courier New" pitchFamily="49" charset="0"/>
                <a:cs typeface="Courier New" pitchFamily="49" charset="0"/>
              </a:rPr>
              <a:t>-method</a:t>
            </a:r>
            <a:r>
              <a:rPr lang="en-US" altLang="zh-CN" sz="1200" b="0" dirty="0">
                <a:latin typeface="Courier New" pitchFamily="49" charset="0"/>
                <a:cs typeface="Courier New" pitchFamily="49" charset="0"/>
              </a:rPr>
              <a:t>=</a:t>
            </a:r>
            <a:r>
              <a:rPr lang="en-US" altLang="zh-CN" sz="1200" b="0" i="1" dirty="0">
                <a:latin typeface="Courier New" pitchFamily="49" charset="0"/>
                <a:cs typeface="Courier New" pitchFamily="49" charset="0"/>
              </a:rPr>
              <a:t>"</a:t>
            </a:r>
            <a:r>
              <a:rPr lang="en-US" altLang="zh-CN" sz="1200" b="0" i="1" dirty="0" err="1">
                <a:latin typeface="Courier New" pitchFamily="49" charset="0"/>
                <a:cs typeface="Courier New" pitchFamily="49" charset="0"/>
              </a:rPr>
              <a:t>init</a:t>
            </a:r>
            <a:r>
              <a:rPr lang="en-US" altLang="zh-CN" sz="1200" b="0" i="1" dirty="0">
                <a:latin typeface="Courier New" pitchFamily="49" charset="0"/>
                <a:cs typeface="Courier New" pitchFamily="49" charset="0"/>
              </a:rPr>
              <a:t>"&gt;</a:t>
            </a:r>
          </a:p>
          <a:p>
            <a:pPr algn="l"/>
            <a:r>
              <a:rPr lang="en-US" altLang="zh-CN" sz="1200" b="0" dirty="0" smtClean="0">
                <a:latin typeface="Courier New" pitchFamily="49" charset="0"/>
                <a:cs typeface="Courier New" pitchFamily="49" charset="0"/>
              </a:rPr>
              <a:t>    &lt;</a:t>
            </a:r>
            <a:r>
              <a:rPr lang="en-US" altLang="zh-CN" sz="1200" b="0" dirty="0">
                <a:latin typeface="Courier New" pitchFamily="49" charset="0"/>
                <a:cs typeface="Courier New" pitchFamily="49" charset="0"/>
              </a:rPr>
              <a:t>property name</a:t>
            </a:r>
            <a:r>
              <a:rPr lang="en-US" altLang="zh-CN" sz="1200" b="0" dirty="0" smtClean="0">
                <a:latin typeface="Courier New" pitchFamily="49" charset="0"/>
                <a:cs typeface="Courier New" pitchFamily="49" charset="0"/>
              </a:rPr>
              <a:t>=</a:t>
            </a:r>
            <a:r>
              <a:rPr lang="en-US" altLang="zh-CN" sz="1200" b="0" i="1" dirty="0" smtClean="0">
                <a:latin typeface="Courier New" pitchFamily="49" charset="0"/>
                <a:cs typeface="Courier New" pitchFamily="49" charset="0"/>
              </a:rPr>
              <a:t>“</a:t>
            </a:r>
            <a:r>
              <a:rPr lang="en-US" altLang="zh-CN" sz="1200" b="0" i="1" dirty="0" err="1" smtClean="0">
                <a:latin typeface="Courier New" pitchFamily="49" charset="0"/>
                <a:cs typeface="Courier New" pitchFamily="49" charset="0"/>
              </a:rPr>
              <a:t>appName</a:t>
            </a:r>
            <a:r>
              <a:rPr lang="en-US" altLang="zh-CN" sz="1200" b="0" i="1" dirty="0">
                <a:latin typeface="Courier New" pitchFamily="49" charset="0"/>
                <a:cs typeface="Courier New" pitchFamily="49" charset="0"/>
              </a:rPr>
              <a:t>” value="</a:t>
            </a:r>
            <a:r>
              <a:rPr lang="en-US" altLang="zh-CN" sz="1200" b="0" i="1" dirty="0" err="1">
                <a:latin typeface="Courier New" pitchFamily="49" charset="0"/>
                <a:cs typeface="Courier New" pitchFamily="49" charset="0"/>
              </a:rPr>
              <a:t>aops</a:t>
            </a:r>
            <a:r>
              <a:rPr lang="en-US" altLang="zh-CN" sz="1200" b="0" i="1" dirty="0" smtClean="0">
                <a:latin typeface="Courier New" pitchFamily="49" charset="0"/>
                <a:cs typeface="Courier New" pitchFamily="49" charset="0"/>
              </a:rPr>
              <a:t>" </a:t>
            </a:r>
            <a:r>
              <a:rPr lang="en-US" altLang="zh-CN" sz="1200" b="0" i="1" dirty="0">
                <a:latin typeface="Courier New" pitchFamily="49" charset="0"/>
                <a:cs typeface="Courier New" pitchFamily="49" charset="0"/>
              </a:rPr>
              <a:t>/&gt;</a:t>
            </a:r>
          </a:p>
          <a:p>
            <a:pPr algn="l"/>
            <a:r>
              <a:rPr lang="en-US" altLang="zh-CN" sz="1200" b="0" dirty="0" smtClean="0">
                <a:latin typeface="Courier New" pitchFamily="49" charset="0"/>
                <a:cs typeface="Courier New" pitchFamily="49" charset="0"/>
              </a:rPr>
              <a:t>    &lt;</a:t>
            </a:r>
            <a:r>
              <a:rPr lang="en-US" altLang="zh-CN" sz="1200" b="0" dirty="0">
                <a:latin typeface="Courier New" pitchFamily="49" charset="0"/>
                <a:cs typeface="Courier New" pitchFamily="49" charset="0"/>
              </a:rPr>
              <a:t>property name=</a:t>
            </a:r>
            <a:r>
              <a:rPr lang="en-US" altLang="zh-CN" sz="1200" b="0" i="1" dirty="0">
                <a:latin typeface="Courier New" pitchFamily="49" charset="0"/>
                <a:cs typeface="Courier New" pitchFamily="49" charset="0"/>
              </a:rPr>
              <a:t>"</a:t>
            </a:r>
            <a:r>
              <a:rPr lang="en-US" altLang="zh-CN" sz="1200" b="0" i="1" dirty="0" err="1">
                <a:latin typeface="Courier New" pitchFamily="49" charset="0"/>
                <a:cs typeface="Courier New" pitchFamily="49" charset="0"/>
              </a:rPr>
              <a:t>schemaFile</a:t>
            </a:r>
            <a:r>
              <a:rPr lang="en-US" altLang="zh-CN" sz="1200" b="0" i="1" dirty="0">
                <a:latin typeface="Courier New" pitchFamily="49" charset="0"/>
                <a:cs typeface="Courier New" pitchFamily="49" charset="0"/>
              </a:rPr>
              <a:t>" value</a:t>
            </a:r>
            <a:r>
              <a:rPr lang="en-US" altLang="zh-CN" sz="1200" b="0" i="1" dirty="0" smtClean="0">
                <a:latin typeface="Courier New" pitchFamily="49" charset="0"/>
                <a:cs typeface="Courier New" pitchFamily="49" charset="0"/>
              </a:rPr>
              <a:t>="schema.xml</a:t>
            </a:r>
            <a:r>
              <a:rPr lang="en-US" altLang="zh-CN" sz="1200" b="0" i="1" dirty="0">
                <a:latin typeface="Courier New" pitchFamily="49" charset="0"/>
                <a:cs typeface="Courier New" pitchFamily="49" charset="0"/>
              </a:rPr>
              <a:t>" /&gt;</a:t>
            </a:r>
          </a:p>
          <a:p>
            <a:pPr algn="l"/>
            <a:r>
              <a:rPr lang="en-US" altLang="zh-CN" sz="1200" b="0" dirty="0">
                <a:latin typeface="Courier New" pitchFamily="49" charset="0"/>
                <a:cs typeface="Courier New" pitchFamily="49" charset="0"/>
              </a:rPr>
              <a:t>&lt;/bean</a:t>
            </a:r>
            <a:r>
              <a:rPr lang="en-US" altLang="zh-CN" sz="1200" b="0" dirty="0" smtClean="0">
                <a:latin typeface="Courier New" pitchFamily="49" charset="0"/>
                <a:cs typeface="Courier New" pitchFamily="49" charset="0"/>
              </a:rPr>
              <a:t>&gt;</a:t>
            </a:r>
            <a:endParaRPr lang="en-US" altLang="zh-CN" sz="1200" b="0" dirty="0" smtClean="0">
              <a:latin typeface="Courier New" pitchFamily="49" charset="0"/>
              <a:ea typeface="微软雅黑" pitchFamily="34" charset="-122"/>
              <a:cs typeface="Courier New" pitchFamily="49" charset="0"/>
            </a:endParaRPr>
          </a:p>
        </p:txBody>
      </p:sp>
      <p:sp>
        <p:nvSpPr>
          <p:cNvPr id="13"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13531" y="679630"/>
            <a:ext cx="9130469" cy="338554"/>
          </a:xfrm>
          <a:prstGeom prst="rect">
            <a:avLst/>
          </a:prstGeom>
          <a:ln w="3175">
            <a:noFill/>
          </a:ln>
        </p:spPr>
        <p:txBody>
          <a:bodyPr wrap="square">
            <a:spAutoFit/>
          </a:bodyPr>
          <a:lstStyle/>
          <a:p>
            <a:pPr algn="l"/>
            <a:r>
              <a:rPr lang="zh-CN" altLang="en-US" sz="1600" b="0" dirty="0" smtClean="0">
                <a:latin typeface="微软雅黑" pitchFamily="34" charset="-122"/>
                <a:ea typeface="微软雅黑" pitchFamily="34" charset="-122"/>
              </a:rPr>
              <a:t>在相关的</a:t>
            </a:r>
            <a:r>
              <a:rPr lang="en-US" altLang="zh-CN" sz="1600" b="0" dirty="0" smtClean="0">
                <a:latin typeface="微软雅黑" pitchFamily="34" charset="-122"/>
                <a:ea typeface="微软雅黑" pitchFamily="34" charset="-122"/>
              </a:rPr>
              <a:t>context.xml</a:t>
            </a:r>
            <a:r>
              <a:rPr lang="zh-CN" altLang="en-US" sz="1600" b="0" dirty="0" smtClean="0">
                <a:latin typeface="微软雅黑" pitchFamily="34" charset="-122"/>
                <a:ea typeface="微软雅黑" pitchFamily="34" charset="-122"/>
              </a:rPr>
              <a:t>中定义数据源信息</a:t>
            </a:r>
            <a:endParaRPr lang="en-US" altLang="zh-CN" sz="1600" b="0" dirty="0" smtClean="0">
              <a:latin typeface="微软雅黑" pitchFamily="34" charset="-122"/>
              <a:ea typeface="微软雅黑" pitchFamily="34" charset="-122"/>
            </a:endParaRPr>
          </a:p>
        </p:txBody>
      </p:sp>
      <p:sp>
        <p:nvSpPr>
          <p:cNvPr id="16" name="矩形 15"/>
          <p:cNvSpPr/>
          <p:nvPr/>
        </p:nvSpPr>
        <p:spPr>
          <a:xfrm>
            <a:off x="174171" y="2786136"/>
            <a:ext cx="8752116" cy="1163395"/>
          </a:xfrm>
          <a:prstGeom prst="rect">
            <a:avLst/>
          </a:prstGeom>
          <a:solidFill>
            <a:srgbClr val="FFCC66"/>
          </a:solidFill>
          <a:ln w="3175">
            <a:solidFill>
              <a:schemeClr val="tx1"/>
            </a:solidFill>
          </a:ln>
        </p:spPr>
        <p:txBody>
          <a:bodyPr wrap="square">
            <a:spAutoFit/>
          </a:bodyPr>
          <a:lstStyle/>
          <a:p>
            <a:pPr algn="l"/>
            <a:r>
              <a:rPr lang="en-US" altLang="zh-CN" sz="1200" b="0" dirty="0" smtClean="0">
                <a:latin typeface="Courier New" pitchFamily="49" charset="0"/>
                <a:cs typeface="Courier New" pitchFamily="49" charset="0"/>
              </a:rPr>
              <a:t>Group</a:t>
            </a:r>
            <a:r>
              <a:rPr lang="zh-CN" altLang="en-US" sz="1200" b="0" dirty="0" smtClean="0">
                <a:latin typeface="Courier New" pitchFamily="49" charset="0"/>
                <a:cs typeface="Courier New" pitchFamily="49" charset="0"/>
              </a:rPr>
              <a:t>层数据源：</a:t>
            </a:r>
            <a:endParaRPr lang="en-US" altLang="zh-CN" sz="1200" b="0" dirty="0" smtClean="0">
              <a:latin typeface="Courier New" pitchFamily="49" charset="0"/>
              <a:cs typeface="Courier New" pitchFamily="49" charset="0"/>
            </a:endParaRPr>
          </a:p>
          <a:p>
            <a:pPr algn="l"/>
            <a:r>
              <a:rPr lang="en-US" altLang="zh-CN" sz="1200" b="0" dirty="0" smtClean="0">
                <a:latin typeface="Courier New" pitchFamily="49" charset="0"/>
                <a:cs typeface="Courier New" pitchFamily="49" charset="0"/>
              </a:rPr>
              <a:t>&lt;</a:t>
            </a:r>
            <a:r>
              <a:rPr lang="en-US" altLang="zh-CN" sz="1200" b="0" dirty="0">
                <a:latin typeface="Courier New" pitchFamily="49" charset="0"/>
                <a:cs typeface="Courier New" pitchFamily="49" charset="0"/>
              </a:rPr>
              <a:t>bean id="</a:t>
            </a:r>
            <a:r>
              <a:rPr lang="en-US" altLang="zh-CN" sz="1200" b="0" dirty="0" err="1">
                <a:latin typeface="Courier New" pitchFamily="49" charset="0"/>
                <a:cs typeface="Courier New" pitchFamily="49" charset="0"/>
              </a:rPr>
              <a:t>dataSource</a:t>
            </a:r>
            <a:r>
              <a:rPr lang="en-US" altLang="zh-CN" sz="1200" b="0" dirty="0">
                <a:latin typeface="Courier New" pitchFamily="49" charset="0"/>
                <a:cs typeface="Courier New" pitchFamily="49" charset="0"/>
              </a:rPr>
              <a:t>" class="</a:t>
            </a:r>
            <a:r>
              <a:rPr lang="en-US" altLang="zh-CN" sz="1200" u="sng" dirty="0" err="1">
                <a:latin typeface="Courier New" pitchFamily="49" charset="0"/>
                <a:cs typeface="Courier New" pitchFamily="49" charset="0"/>
              </a:rPr>
              <a:t>com.taobao.tddl.group.jdbc.TGroupDataSource</a:t>
            </a:r>
            <a:r>
              <a:rPr lang="en-US" altLang="zh-CN" sz="1200" b="0" dirty="0">
                <a:latin typeface="Courier New" pitchFamily="49" charset="0"/>
                <a:cs typeface="Courier New" pitchFamily="49" charset="0"/>
              </a:rPr>
              <a:t>" </a:t>
            </a:r>
            <a:r>
              <a:rPr lang="en-US" altLang="zh-CN" sz="1200" b="0" dirty="0" err="1">
                <a:latin typeface="Courier New" pitchFamily="49" charset="0"/>
                <a:cs typeface="Courier New" pitchFamily="49" charset="0"/>
              </a:rPr>
              <a:t>init</a:t>
            </a:r>
            <a:r>
              <a:rPr lang="en-US" altLang="zh-CN" sz="1200" b="0" dirty="0">
                <a:latin typeface="Courier New" pitchFamily="49" charset="0"/>
                <a:cs typeface="Courier New" pitchFamily="49" charset="0"/>
              </a:rPr>
              <a:t>-method="</a:t>
            </a:r>
            <a:r>
              <a:rPr lang="en-US" altLang="zh-CN" sz="1200" b="0" dirty="0" err="1">
                <a:latin typeface="Courier New" pitchFamily="49" charset="0"/>
                <a:cs typeface="Courier New" pitchFamily="49" charset="0"/>
              </a:rPr>
              <a:t>init</a:t>
            </a:r>
            <a:r>
              <a:rPr lang="en-US" altLang="zh-CN" sz="1200" b="0" dirty="0">
                <a:latin typeface="Courier New" pitchFamily="49" charset="0"/>
                <a:cs typeface="Courier New" pitchFamily="49" charset="0"/>
              </a:rPr>
              <a:t>"&gt;</a:t>
            </a:r>
            <a:endParaRPr lang="zh-CN" altLang="zh-CN" sz="1200" b="0" dirty="0">
              <a:latin typeface="Courier New" pitchFamily="49" charset="0"/>
              <a:cs typeface="Courier New" pitchFamily="49" charset="0"/>
            </a:endParaRPr>
          </a:p>
          <a:p>
            <a:pPr lvl="1" algn="l"/>
            <a:r>
              <a:rPr lang="en-US" altLang="zh-CN" sz="1200" b="0" dirty="0">
                <a:latin typeface="Courier New" pitchFamily="49" charset="0"/>
                <a:cs typeface="Courier New" pitchFamily="49" charset="0"/>
              </a:rPr>
              <a:t>&lt;property name="</a:t>
            </a:r>
            <a:r>
              <a:rPr lang="en-US" altLang="zh-CN" sz="1200" b="0" dirty="0" err="1">
                <a:latin typeface="Courier New" pitchFamily="49" charset="0"/>
                <a:cs typeface="Courier New" pitchFamily="49" charset="0"/>
              </a:rPr>
              <a:t>appName</a:t>
            </a:r>
            <a:r>
              <a:rPr lang="en-US" altLang="zh-CN" sz="1200" b="0" dirty="0">
                <a:latin typeface="Courier New" pitchFamily="49" charset="0"/>
                <a:cs typeface="Courier New" pitchFamily="49" charset="0"/>
              </a:rPr>
              <a:t>" </a:t>
            </a:r>
            <a:r>
              <a:rPr lang="en-US" altLang="zh-CN" sz="1200" b="0" dirty="0" smtClean="0">
                <a:latin typeface="Courier New" pitchFamily="49" charset="0"/>
                <a:cs typeface="Courier New" pitchFamily="49" charset="0"/>
              </a:rPr>
              <a:t>value=</a:t>
            </a:r>
            <a:r>
              <a:rPr lang="en-US" altLang="zh-CN" sz="1200" b="0" i="1" dirty="0">
                <a:latin typeface="Courier New" pitchFamily="49" charset="0"/>
                <a:cs typeface="Courier New" pitchFamily="49" charset="0"/>
              </a:rPr>
              <a:t>"</a:t>
            </a:r>
            <a:r>
              <a:rPr lang="en-US" altLang="zh-CN" sz="1200" b="0" dirty="0" err="1" smtClean="0">
                <a:latin typeface="Courier New" pitchFamily="49" charset="0"/>
                <a:cs typeface="Courier New" pitchFamily="49" charset="0"/>
              </a:rPr>
              <a:t>aops</a:t>
            </a:r>
            <a:r>
              <a:rPr lang="en-US" altLang="zh-CN" sz="1200" b="0" dirty="0" smtClean="0">
                <a:latin typeface="Courier New" pitchFamily="49" charset="0"/>
                <a:cs typeface="Courier New" pitchFamily="49" charset="0"/>
              </a:rPr>
              <a:t>"/&gt;</a:t>
            </a:r>
            <a:endParaRPr lang="zh-CN" altLang="zh-CN" sz="1200" b="0" dirty="0">
              <a:latin typeface="Courier New" pitchFamily="49" charset="0"/>
              <a:cs typeface="Courier New" pitchFamily="49" charset="0"/>
            </a:endParaRPr>
          </a:p>
          <a:p>
            <a:pPr lvl="1" algn="l"/>
            <a:r>
              <a:rPr lang="en-US" altLang="zh-CN" sz="1200" b="0" dirty="0">
                <a:latin typeface="Courier New" pitchFamily="49" charset="0"/>
                <a:cs typeface="Courier New" pitchFamily="49" charset="0"/>
              </a:rPr>
              <a:t>&lt;property name="</a:t>
            </a:r>
            <a:r>
              <a:rPr lang="en-US" altLang="zh-CN" sz="1200" b="0" dirty="0" err="1">
                <a:latin typeface="Courier New" pitchFamily="49" charset="0"/>
                <a:cs typeface="Courier New" pitchFamily="49" charset="0"/>
              </a:rPr>
              <a:t>dbGroupKey</a:t>
            </a:r>
            <a:r>
              <a:rPr lang="en-US" altLang="zh-CN" sz="1200" b="0" dirty="0">
                <a:latin typeface="Courier New" pitchFamily="49" charset="0"/>
                <a:cs typeface="Courier New" pitchFamily="49" charset="0"/>
              </a:rPr>
              <a:t>" </a:t>
            </a:r>
            <a:r>
              <a:rPr lang="en-US" altLang="zh-CN" sz="1200" b="0" dirty="0" smtClean="0">
                <a:latin typeface="Courier New" pitchFamily="49" charset="0"/>
                <a:cs typeface="Courier New" pitchFamily="49" charset="0"/>
              </a:rPr>
              <a:t>value=</a:t>
            </a:r>
            <a:r>
              <a:rPr lang="en-US" altLang="zh-CN" sz="1200" b="0" i="1" dirty="0">
                <a:latin typeface="Courier New" pitchFamily="49" charset="0"/>
                <a:cs typeface="Courier New" pitchFamily="49" charset="0"/>
              </a:rPr>
              <a:t>"</a:t>
            </a:r>
            <a:r>
              <a:rPr lang="en-US" altLang="zh-CN" sz="1200" b="0" dirty="0" err="1" smtClean="0">
                <a:latin typeface="Courier New" pitchFamily="49" charset="0"/>
                <a:cs typeface="Courier New" pitchFamily="49" charset="0"/>
              </a:rPr>
              <a:t>aopsgroup</a:t>
            </a:r>
            <a:r>
              <a:rPr lang="en-US" altLang="zh-CN" sz="1200" b="0" dirty="0" smtClean="0">
                <a:latin typeface="Courier New" pitchFamily="49" charset="0"/>
                <a:cs typeface="Courier New" pitchFamily="49" charset="0"/>
              </a:rPr>
              <a:t>"/&gt;</a:t>
            </a:r>
            <a:endParaRPr lang="zh-CN" altLang="zh-CN" sz="1200" b="0" dirty="0">
              <a:latin typeface="Courier New" pitchFamily="49" charset="0"/>
              <a:cs typeface="Courier New" pitchFamily="49" charset="0"/>
            </a:endParaRPr>
          </a:p>
          <a:p>
            <a:pPr algn="l"/>
            <a:r>
              <a:rPr lang="en-US" altLang="zh-CN" sz="1200" b="0" dirty="0">
                <a:latin typeface="Courier New" pitchFamily="49" charset="0"/>
                <a:cs typeface="Courier New" pitchFamily="49" charset="0"/>
              </a:rPr>
              <a:t>&lt;/bean</a:t>
            </a:r>
            <a:r>
              <a:rPr lang="en-US" altLang="zh-CN" sz="1200" b="0" dirty="0" smtClean="0">
                <a:latin typeface="Courier New" pitchFamily="49" charset="0"/>
                <a:cs typeface="Courier New" pitchFamily="49" charset="0"/>
              </a:rPr>
              <a:t>&gt;</a:t>
            </a:r>
            <a:endParaRPr lang="en-US" altLang="zh-CN" sz="1200" b="0" dirty="0" smtClean="0">
              <a:latin typeface="Courier New" pitchFamily="49" charset="0"/>
              <a:ea typeface="微软雅黑" pitchFamily="34" charset="-122"/>
              <a:cs typeface="Courier New" pitchFamily="49" charset="0"/>
            </a:endParaRPr>
          </a:p>
        </p:txBody>
      </p:sp>
      <p:sp>
        <p:nvSpPr>
          <p:cNvPr id="17" name="矩形 16"/>
          <p:cNvSpPr/>
          <p:nvPr/>
        </p:nvSpPr>
        <p:spPr>
          <a:xfrm>
            <a:off x="174172" y="4483413"/>
            <a:ext cx="8752116" cy="1163395"/>
          </a:xfrm>
          <a:prstGeom prst="rect">
            <a:avLst/>
          </a:prstGeom>
          <a:solidFill>
            <a:srgbClr val="99CCFF"/>
          </a:solidFill>
          <a:ln w="3175">
            <a:solidFill>
              <a:schemeClr val="tx1"/>
            </a:solidFill>
          </a:ln>
        </p:spPr>
        <p:txBody>
          <a:bodyPr wrap="square">
            <a:spAutoFit/>
          </a:bodyPr>
          <a:lstStyle/>
          <a:p>
            <a:pPr algn="l"/>
            <a:r>
              <a:rPr lang="en-US" altLang="zh-CN" sz="1200" b="0" dirty="0" smtClean="0">
                <a:latin typeface="Courier New" pitchFamily="49" charset="0"/>
                <a:ea typeface="微软雅黑" pitchFamily="34" charset="-122"/>
                <a:cs typeface="Courier New" pitchFamily="49" charset="0"/>
              </a:rPr>
              <a:t>Atom</a:t>
            </a:r>
            <a:r>
              <a:rPr lang="zh-CN" altLang="en-US" sz="1200" b="0" dirty="0" smtClean="0">
                <a:latin typeface="Courier New" pitchFamily="49" charset="0"/>
                <a:ea typeface="微软雅黑" pitchFamily="34" charset="-122"/>
                <a:cs typeface="Courier New" pitchFamily="49" charset="0"/>
              </a:rPr>
              <a:t>层数据源：</a:t>
            </a:r>
            <a:endParaRPr lang="en-US" altLang="zh-CN" sz="1200" b="0" dirty="0" smtClean="0">
              <a:latin typeface="Courier New" pitchFamily="49" charset="0"/>
              <a:ea typeface="微软雅黑" pitchFamily="34" charset="-122"/>
              <a:cs typeface="Courier New" pitchFamily="49" charset="0"/>
            </a:endParaRPr>
          </a:p>
          <a:p>
            <a:pPr algn="l"/>
            <a:r>
              <a:rPr lang="en-US" altLang="zh-CN" sz="1200" b="0" dirty="0">
                <a:latin typeface="Courier New" pitchFamily="49" charset="0"/>
                <a:cs typeface="Courier New" pitchFamily="49" charset="0"/>
              </a:rPr>
              <a:t>&lt;bean id</a:t>
            </a:r>
            <a:r>
              <a:rPr lang="en-US" altLang="zh-CN" sz="1200" b="0" dirty="0" smtClean="0">
                <a:latin typeface="Courier New" pitchFamily="49" charset="0"/>
                <a:cs typeface="Courier New" pitchFamily="49" charset="0"/>
              </a:rPr>
              <a:t>=</a:t>
            </a:r>
            <a:r>
              <a:rPr lang="en-US" altLang="zh-CN" sz="1200" b="0" i="1" dirty="0" smtClean="0">
                <a:latin typeface="Courier New" pitchFamily="49" charset="0"/>
                <a:cs typeface="Courier New" pitchFamily="49" charset="0"/>
              </a:rPr>
              <a:t>"</a:t>
            </a:r>
            <a:r>
              <a:rPr lang="en-US" altLang="zh-CN" sz="1200" b="0" dirty="0" err="1" smtClean="0">
                <a:latin typeface="Courier New" pitchFamily="49" charset="0"/>
                <a:cs typeface="Courier New" pitchFamily="49" charset="0"/>
              </a:rPr>
              <a:t>dataSource</a:t>
            </a:r>
            <a:r>
              <a:rPr lang="en-US" altLang="zh-CN" sz="1200" b="0" i="1" dirty="0" smtClean="0">
                <a:latin typeface="Courier New" pitchFamily="49" charset="0"/>
                <a:cs typeface="Courier New" pitchFamily="49" charset="0"/>
              </a:rPr>
              <a:t>" </a:t>
            </a:r>
            <a:r>
              <a:rPr lang="en-US" altLang="zh-CN" sz="1200" b="0" i="1" dirty="0">
                <a:latin typeface="Courier New" pitchFamily="49" charset="0"/>
                <a:cs typeface="Courier New" pitchFamily="49" charset="0"/>
              </a:rPr>
              <a:t>class="</a:t>
            </a:r>
            <a:r>
              <a:rPr lang="en-US" altLang="zh-CN" sz="1200" u="sng" dirty="0" err="1" smtClean="0">
                <a:latin typeface="Courier New" pitchFamily="49" charset="0"/>
                <a:cs typeface="Courier New" pitchFamily="49" charset="0"/>
              </a:rPr>
              <a:t>com.taobao.tddl.atom.TAtomDataSource</a:t>
            </a:r>
            <a:r>
              <a:rPr lang="en-US" altLang="zh-CN" sz="1200" b="0" i="1" dirty="0" smtClean="0">
                <a:latin typeface="Courier New" pitchFamily="49" charset="0"/>
                <a:cs typeface="Courier New" pitchFamily="49" charset="0"/>
              </a:rPr>
              <a:t>“ </a:t>
            </a:r>
            <a:r>
              <a:rPr lang="en-US" altLang="zh-CN" sz="1200" b="0" dirty="0" err="1" smtClean="0">
                <a:latin typeface="Courier New" pitchFamily="49" charset="0"/>
                <a:cs typeface="Courier New" pitchFamily="49" charset="0"/>
              </a:rPr>
              <a:t>init</a:t>
            </a:r>
            <a:r>
              <a:rPr lang="en-US" altLang="zh-CN" sz="1200" b="0" dirty="0" smtClean="0">
                <a:latin typeface="Courier New" pitchFamily="49" charset="0"/>
                <a:cs typeface="Courier New" pitchFamily="49" charset="0"/>
              </a:rPr>
              <a:t>-method</a:t>
            </a:r>
            <a:r>
              <a:rPr lang="en-US" altLang="zh-CN" sz="1200" b="0" dirty="0">
                <a:latin typeface="Courier New" pitchFamily="49" charset="0"/>
                <a:cs typeface="Courier New" pitchFamily="49" charset="0"/>
              </a:rPr>
              <a:t>=</a:t>
            </a:r>
            <a:r>
              <a:rPr lang="en-US" altLang="zh-CN" sz="1200" b="0" i="1" dirty="0">
                <a:latin typeface="Courier New" pitchFamily="49" charset="0"/>
                <a:cs typeface="Courier New" pitchFamily="49" charset="0"/>
              </a:rPr>
              <a:t>"</a:t>
            </a:r>
            <a:r>
              <a:rPr lang="en-US" altLang="zh-CN" sz="1200" b="0" i="1" dirty="0" err="1">
                <a:latin typeface="Courier New" pitchFamily="49" charset="0"/>
                <a:cs typeface="Courier New" pitchFamily="49" charset="0"/>
              </a:rPr>
              <a:t>init</a:t>
            </a:r>
            <a:r>
              <a:rPr lang="en-US" altLang="zh-CN" sz="1200" b="0" i="1" dirty="0">
                <a:latin typeface="Courier New" pitchFamily="49" charset="0"/>
                <a:cs typeface="Courier New" pitchFamily="49" charset="0"/>
              </a:rPr>
              <a:t>"&gt;</a:t>
            </a:r>
          </a:p>
          <a:p>
            <a:pPr lvl="1" algn="l"/>
            <a:r>
              <a:rPr lang="en-US" altLang="zh-CN" sz="1200" b="0" dirty="0">
                <a:latin typeface="Courier New" pitchFamily="49" charset="0"/>
                <a:cs typeface="Courier New" pitchFamily="49" charset="0"/>
              </a:rPr>
              <a:t>&lt;property name=</a:t>
            </a:r>
            <a:r>
              <a:rPr lang="en-US" altLang="zh-CN" sz="1200" b="0" i="1" dirty="0">
                <a:latin typeface="Courier New" pitchFamily="49" charset="0"/>
                <a:cs typeface="Courier New" pitchFamily="49" charset="0"/>
              </a:rPr>
              <a:t>"</a:t>
            </a:r>
            <a:r>
              <a:rPr lang="en-US" altLang="zh-CN" sz="1200" b="0" i="1" dirty="0" err="1">
                <a:latin typeface="Courier New" pitchFamily="49" charset="0"/>
                <a:cs typeface="Courier New" pitchFamily="49" charset="0"/>
              </a:rPr>
              <a:t>appName</a:t>
            </a:r>
            <a:r>
              <a:rPr lang="en-US" altLang="zh-CN" sz="1200" b="0" i="1" dirty="0">
                <a:latin typeface="Courier New" pitchFamily="49" charset="0"/>
                <a:cs typeface="Courier New" pitchFamily="49" charset="0"/>
              </a:rPr>
              <a:t>" value="</a:t>
            </a:r>
            <a:r>
              <a:rPr lang="en-US" altLang="zh-CN" sz="1200" b="0" i="1" dirty="0" err="1">
                <a:latin typeface="Courier New" pitchFamily="49" charset="0"/>
                <a:cs typeface="Courier New" pitchFamily="49" charset="0"/>
              </a:rPr>
              <a:t>aops</a:t>
            </a:r>
            <a:r>
              <a:rPr lang="en-US" altLang="zh-CN" sz="1200" b="0" i="1" dirty="0" smtClean="0">
                <a:latin typeface="Courier New" pitchFamily="49" charset="0"/>
                <a:cs typeface="Courier New" pitchFamily="49" charset="0"/>
              </a:rPr>
              <a:t>" </a:t>
            </a:r>
            <a:r>
              <a:rPr lang="en-US" altLang="zh-CN" sz="1200" b="0" i="1" dirty="0">
                <a:latin typeface="Courier New" pitchFamily="49" charset="0"/>
                <a:cs typeface="Courier New" pitchFamily="49" charset="0"/>
              </a:rPr>
              <a:t>/&gt;</a:t>
            </a:r>
          </a:p>
          <a:p>
            <a:pPr lvl="1" algn="l"/>
            <a:r>
              <a:rPr lang="en-US" altLang="zh-CN" sz="1200" b="0" dirty="0">
                <a:latin typeface="Courier New" pitchFamily="49" charset="0"/>
                <a:cs typeface="Courier New" pitchFamily="49" charset="0"/>
              </a:rPr>
              <a:t>&lt;property name=</a:t>
            </a:r>
            <a:r>
              <a:rPr lang="en-US" altLang="zh-CN" sz="1200" b="0" i="1" dirty="0">
                <a:latin typeface="Courier New" pitchFamily="49" charset="0"/>
                <a:cs typeface="Courier New" pitchFamily="49" charset="0"/>
              </a:rPr>
              <a:t>"</a:t>
            </a:r>
            <a:r>
              <a:rPr lang="en-US" altLang="zh-CN" sz="1200" b="0" i="1" dirty="0" err="1">
                <a:latin typeface="Courier New" pitchFamily="49" charset="0"/>
                <a:cs typeface="Courier New" pitchFamily="49" charset="0"/>
              </a:rPr>
              <a:t>dbKey</a:t>
            </a:r>
            <a:r>
              <a:rPr lang="en-US" altLang="zh-CN" sz="1200" b="0" i="1" dirty="0">
                <a:latin typeface="Courier New" pitchFamily="49" charset="0"/>
                <a:cs typeface="Courier New" pitchFamily="49" charset="0"/>
              </a:rPr>
              <a:t>" value="cnsz112233_3311_db_00" /&gt;</a:t>
            </a:r>
          </a:p>
          <a:p>
            <a:pPr algn="l"/>
            <a:r>
              <a:rPr lang="en-US" altLang="zh-CN" sz="1200" b="0" dirty="0">
                <a:latin typeface="Courier New" pitchFamily="49" charset="0"/>
                <a:cs typeface="Courier New" pitchFamily="49" charset="0"/>
              </a:rPr>
              <a:t>&lt;/bean&gt;</a:t>
            </a:r>
            <a:endParaRPr lang="en-US" altLang="zh-CN" sz="1200" b="0" dirty="0" smtClean="0">
              <a:latin typeface="Courier New" pitchFamily="49" charset="0"/>
              <a:ea typeface="微软雅黑" pitchFamily="34" charset="-122"/>
              <a:cs typeface="Courier New" pitchFamily="49"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519" y="1040178"/>
            <a:ext cx="5019675" cy="3495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520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 calcmode="lin" valueType="num">
                                      <p:cBhvr additive="base">
                                        <p:cTn id="17" dur="500" fill="hold"/>
                                        <p:tgtEl>
                                          <p:spTgt spid="17410"/>
                                        </p:tgtEl>
                                        <p:attrNameLst>
                                          <p:attrName>ppt_x</p:attrName>
                                        </p:attrNameLst>
                                      </p:cBhvr>
                                      <p:tavLst>
                                        <p:tav tm="0">
                                          <p:val>
                                            <p:strVal val="1+#ppt_w/2"/>
                                          </p:val>
                                        </p:tav>
                                        <p:tav tm="100000">
                                          <p:val>
                                            <p:strVal val="#ppt_x"/>
                                          </p:val>
                                        </p:tav>
                                      </p:tavLst>
                                    </p:anim>
                                    <p:anim calcmode="lin" valueType="num">
                                      <p:cBhvr additive="base">
                                        <p:cTn id="18" dur="500" fill="hold"/>
                                        <p:tgtEl>
                                          <p:spTgt spid="174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2" fill="hold" nodeType="clickEffect">
                                  <p:stCondLst>
                                    <p:cond delay="0"/>
                                  </p:stCondLst>
                                  <p:childTnLst>
                                    <p:anim calcmode="lin" valueType="num">
                                      <p:cBhvr additive="base">
                                        <p:cTn id="22" dur="500"/>
                                        <p:tgtEl>
                                          <p:spTgt spid="17410"/>
                                        </p:tgtEl>
                                        <p:attrNameLst>
                                          <p:attrName>ppt_x</p:attrName>
                                        </p:attrNameLst>
                                      </p:cBhvr>
                                      <p:tavLst>
                                        <p:tav tm="0">
                                          <p:val>
                                            <p:strVal val="ppt_x"/>
                                          </p:val>
                                        </p:tav>
                                        <p:tav tm="100000">
                                          <p:val>
                                            <p:strVal val="1+ppt_w/2"/>
                                          </p:val>
                                        </p:tav>
                                      </p:tavLst>
                                    </p:anim>
                                    <p:anim calcmode="lin" valueType="num">
                                      <p:cBhvr additive="base">
                                        <p:cTn id="23" dur="500"/>
                                        <p:tgtEl>
                                          <p:spTgt spid="17410"/>
                                        </p:tgtEl>
                                        <p:attrNameLst>
                                          <p:attrName>ppt_y</p:attrName>
                                        </p:attrNameLst>
                                      </p:cBhvr>
                                      <p:tavLst>
                                        <p:tav tm="0">
                                          <p:val>
                                            <p:strVal val="ppt_y"/>
                                          </p:val>
                                        </p:tav>
                                        <p:tav tm="100000">
                                          <p:val>
                                            <p:strVal val="ppt_y"/>
                                          </p:val>
                                        </p:tav>
                                      </p:tavLst>
                                    </p:anim>
                                    <p:set>
                                      <p:cBhvr>
                                        <p:cTn id="24" dur="1" fill="hold">
                                          <p:stCondLst>
                                            <p:cond delay="499"/>
                                          </p:stCondLst>
                                        </p:cTn>
                                        <p:tgtEl>
                                          <p:spTgt spid="174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TDDL</a:t>
            </a:r>
            <a:r>
              <a:rPr lang="zh-CN" altLang="en-US" sz="2000" dirty="0" smtClean="0">
                <a:solidFill>
                  <a:srgbClr val="0070C0"/>
                </a:solidFill>
                <a:latin typeface="微软雅黑" pitchFamily="34" charset="-122"/>
                <a:ea typeface="微软雅黑" pitchFamily="34" charset="-122"/>
              </a:rPr>
              <a:t>如何兼容</a:t>
            </a:r>
            <a:r>
              <a:rPr lang="en-US" altLang="zh-CN" sz="2000" dirty="0" smtClean="0">
                <a:solidFill>
                  <a:srgbClr val="0070C0"/>
                </a:solidFill>
                <a:latin typeface="微软雅黑" pitchFamily="34" charset="-122"/>
                <a:ea typeface="微软雅黑" pitchFamily="34" charset="-122"/>
              </a:rPr>
              <a:t>JDBC</a:t>
            </a:r>
            <a:r>
              <a:rPr lang="zh-CN" altLang="en-US" sz="2000" dirty="0" smtClean="0">
                <a:solidFill>
                  <a:srgbClr val="0070C0"/>
                </a:solidFill>
                <a:latin typeface="微软雅黑" pitchFamily="34" charset="-122"/>
                <a:ea typeface="微软雅黑" pitchFamily="34" charset="-122"/>
              </a:rPr>
              <a:t>？</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552858315"/>
              </p:ext>
            </p:extLst>
          </p:nvPr>
        </p:nvGraphicFramePr>
        <p:xfrm>
          <a:off x="5658984" y="4667477"/>
          <a:ext cx="3106737" cy="1071562"/>
        </p:xfrm>
        <a:graphic>
          <a:graphicData uri="http://schemas.openxmlformats.org/presentationml/2006/ole">
            <mc:AlternateContent xmlns:mc="http://schemas.openxmlformats.org/markup-compatibility/2006">
              <mc:Choice xmlns:v="urn:schemas-microsoft-com:vml" Requires="v">
                <p:oleObj spid="_x0000_s16808" name="Visio" r:id="rId4" imgW="4924531" imgH="1684655" progId="Visio.Drawing.11">
                  <p:embed/>
                </p:oleObj>
              </mc:Choice>
              <mc:Fallback>
                <p:oleObj name="Visio" r:id="rId4" imgW="4924531" imgH="1684655" progId="Visio.Drawing.11">
                  <p:embed/>
                  <p:pic>
                    <p:nvPicPr>
                      <p:cNvPr id="0" name="Object 3"/>
                      <p:cNvPicPr>
                        <a:picLocks noChangeAspect="1" noChangeArrowheads="1"/>
                      </p:cNvPicPr>
                      <p:nvPr/>
                    </p:nvPicPr>
                    <p:blipFill>
                      <a:blip r:embed="rId5"/>
                      <a:srcRect/>
                      <a:stretch>
                        <a:fillRect/>
                      </a:stretch>
                    </p:blipFill>
                    <p:spPr bwMode="auto">
                      <a:xfrm>
                        <a:off x="5658984" y="4667477"/>
                        <a:ext cx="3106737" cy="1071562"/>
                      </a:xfrm>
                      <a:prstGeom prst="rect">
                        <a:avLst/>
                      </a:prstGeom>
                      <a:solidFill>
                        <a:srgbClr val="FFFFCC"/>
                      </a:solidFill>
                      <a:ln>
                        <a:solidFill>
                          <a:srgbClr val="FFC000"/>
                        </a:solidFill>
                      </a:ln>
                    </p:spPr>
                  </p:pic>
                </p:oleObj>
              </mc:Fallback>
            </mc:AlternateContent>
          </a:graphicData>
        </a:graphic>
      </p:graphicFrame>
      <p:sp>
        <p:nvSpPr>
          <p:cNvPr id="1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670879728"/>
              </p:ext>
            </p:extLst>
          </p:nvPr>
        </p:nvGraphicFramePr>
        <p:xfrm>
          <a:off x="4078514" y="704244"/>
          <a:ext cx="4891315" cy="3737127"/>
        </p:xfrm>
        <a:graphic>
          <a:graphicData uri="http://schemas.openxmlformats.org/presentationml/2006/ole">
            <mc:AlternateContent xmlns:mc="http://schemas.openxmlformats.org/markup-compatibility/2006">
              <mc:Choice xmlns:v="urn:schemas-microsoft-com:vml" Requires="v">
                <p:oleObj spid="_x0000_s16809" name="Visio" r:id="rId6" imgW="7156672" imgH="3880565" progId="Visio.Drawing.11">
                  <p:embed/>
                </p:oleObj>
              </mc:Choice>
              <mc:Fallback>
                <p:oleObj name="Visio" r:id="rId6" imgW="7156672" imgH="3880565" progId="Visio.Drawing.11">
                  <p:embed/>
                  <p:pic>
                    <p:nvPicPr>
                      <p:cNvPr id="0" name="Object 5"/>
                      <p:cNvPicPr>
                        <a:picLocks noChangeAspect="1" noChangeArrowheads="1"/>
                      </p:cNvPicPr>
                      <p:nvPr/>
                    </p:nvPicPr>
                    <p:blipFill>
                      <a:blip r:embed="rId7"/>
                      <a:srcRect/>
                      <a:stretch>
                        <a:fillRect/>
                      </a:stretch>
                    </p:blipFill>
                    <p:spPr bwMode="auto">
                      <a:xfrm>
                        <a:off x="4078514" y="704244"/>
                        <a:ext cx="4891315" cy="3737127"/>
                      </a:xfrm>
                      <a:prstGeom prst="rect">
                        <a:avLst/>
                      </a:prstGeom>
                      <a:solidFill>
                        <a:srgbClr val="99FF99"/>
                      </a:solidFill>
                      <a:ln>
                        <a:solidFill>
                          <a:srgbClr val="C00000"/>
                        </a:solidFill>
                      </a:ln>
                    </p:spPr>
                  </p:pic>
                </p:oleObj>
              </mc:Fallback>
            </mc:AlternateContent>
          </a:graphicData>
        </a:graphic>
      </p:graphicFrame>
      <p:grpSp>
        <p:nvGrpSpPr>
          <p:cNvPr id="20" name="组合 19"/>
          <p:cNvGrpSpPr/>
          <p:nvPr/>
        </p:nvGrpSpPr>
        <p:grpSpPr>
          <a:xfrm>
            <a:off x="42863" y="595088"/>
            <a:ext cx="3876675" cy="3832450"/>
            <a:chOff x="42863" y="595088"/>
            <a:chExt cx="3876675" cy="4322395"/>
          </a:xfrm>
        </p:grpSpPr>
        <p:graphicFrame>
          <p:nvGraphicFramePr>
            <p:cNvPr id="8" name="对象 7"/>
            <p:cNvGraphicFramePr>
              <a:graphicFrameLocks noChangeAspect="1"/>
            </p:cNvGraphicFramePr>
            <p:nvPr>
              <p:extLst>
                <p:ext uri="{D42A27DB-BD31-4B8C-83A1-F6EECF244321}">
                  <p14:modId xmlns:p14="http://schemas.microsoft.com/office/powerpoint/2010/main" val="3599908405"/>
                </p:ext>
              </p:extLst>
            </p:nvPr>
          </p:nvGraphicFramePr>
          <p:xfrm>
            <a:off x="42863" y="726044"/>
            <a:ext cx="3876675" cy="4191439"/>
          </p:xfrm>
          <a:graphic>
            <a:graphicData uri="http://schemas.openxmlformats.org/presentationml/2006/ole">
              <mc:AlternateContent xmlns:mc="http://schemas.openxmlformats.org/markup-compatibility/2006">
                <mc:Choice xmlns:v="urn:schemas-microsoft-com:vml" Requires="v">
                  <p:oleObj spid="_x0000_s16810" name="Visio" r:id="rId8" imgW="5968663" imgH="5608680" progId="Visio.Drawing.11">
                    <p:embed/>
                  </p:oleObj>
                </mc:Choice>
                <mc:Fallback>
                  <p:oleObj name="Visio" r:id="rId8" imgW="5968663" imgH="5608680" progId="Visio.Drawing.11">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3" y="726044"/>
                          <a:ext cx="3876675" cy="4191439"/>
                        </a:xfrm>
                        <a:prstGeom prst="rect">
                          <a:avLst/>
                        </a:prstGeom>
                        <a:noFill/>
                        <a:ln w="3175">
                          <a:solidFill>
                            <a:schemeClr val="tx1"/>
                          </a:solidFill>
                        </a:ln>
                      </p:spPr>
                    </p:pic>
                  </p:oleObj>
                </mc:Fallback>
              </mc:AlternateContent>
            </a:graphicData>
          </a:graphic>
        </p:graphicFrame>
        <p:sp>
          <p:nvSpPr>
            <p:cNvPr id="19" name="TextBox 18"/>
            <p:cNvSpPr txBox="1"/>
            <p:nvPr/>
          </p:nvSpPr>
          <p:spPr>
            <a:xfrm>
              <a:off x="101599" y="595088"/>
              <a:ext cx="1074058" cy="246221"/>
            </a:xfrm>
            <a:prstGeom prst="rect">
              <a:avLst/>
            </a:prstGeom>
            <a:solidFill>
              <a:srgbClr val="FFC000"/>
            </a:solidFill>
          </p:spPr>
          <p:txBody>
            <a:bodyPr wrap="square" rtlCol="0">
              <a:spAutoFit/>
            </a:bodyPr>
            <a:lstStyle/>
            <a:p>
              <a:r>
                <a:rPr lang="en-US" altLang="zh-CN" sz="1000" b="0" dirty="0" smtClean="0">
                  <a:latin typeface="Courier New" pitchFamily="49" charset="0"/>
                  <a:cs typeface="Courier New" pitchFamily="49" charset="0"/>
                </a:rPr>
                <a:t>JDBC</a:t>
              </a:r>
              <a:r>
                <a:rPr lang="zh-CN" altLang="en-US" sz="1000" b="0" dirty="0" smtClean="0">
                  <a:latin typeface="Courier New" pitchFamily="49" charset="0"/>
                  <a:cs typeface="Courier New" pitchFamily="49" charset="0"/>
                </a:rPr>
                <a:t>中的接口</a:t>
              </a:r>
              <a:endParaRPr lang="zh-CN" altLang="en-US" sz="1000" b="0" dirty="0">
                <a:latin typeface="Courier New" pitchFamily="49" charset="0"/>
                <a:cs typeface="Courier New" pitchFamily="49" charset="0"/>
              </a:endParaRPr>
            </a:p>
          </p:txBody>
        </p:sp>
      </p:grpSp>
      <p:sp>
        <p:nvSpPr>
          <p:cNvPr id="2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695801859"/>
              </p:ext>
            </p:extLst>
          </p:nvPr>
        </p:nvGraphicFramePr>
        <p:xfrm>
          <a:off x="29029" y="4603751"/>
          <a:ext cx="5333436" cy="2087336"/>
        </p:xfrm>
        <a:graphic>
          <a:graphicData uri="http://schemas.openxmlformats.org/presentationml/2006/ole">
            <mc:AlternateContent xmlns:mc="http://schemas.openxmlformats.org/markup-compatibility/2006">
              <mc:Choice xmlns:v="urn:schemas-microsoft-com:vml" Requires="v">
                <p:oleObj spid="_x0000_s16811" name="Visio" r:id="rId10" imgW="8560635" imgH="2764660" progId="Visio.Drawing.11">
                  <p:embed/>
                </p:oleObj>
              </mc:Choice>
              <mc:Fallback>
                <p:oleObj name="Visio" r:id="rId10" imgW="8560635" imgH="2764660" progId="Visio.Drawing.11">
                  <p:embed/>
                  <p:pic>
                    <p:nvPicPr>
                      <p:cNvPr id="0" name="Object 9"/>
                      <p:cNvPicPr>
                        <a:picLocks noChangeAspect="1" noChangeArrowheads="1"/>
                      </p:cNvPicPr>
                      <p:nvPr/>
                    </p:nvPicPr>
                    <p:blipFill>
                      <a:blip r:embed="rId11"/>
                      <a:srcRect/>
                      <a:stretch>
                        <a:fillRect/>
                      </a:stretch>
                    </p:blipFill>
                    <p:spPr bwMode="auto">
                      <a:xfrm>
                        <a:off x="29029" y="4603751"/>
                        <a:ext cx="5333436" cy="2087336"/>
                      </a:xfrm>
                      <a:prstGeom prst="rect">
                        <a:avLst/>
                      </a:prstGeom>
                      <a:solidFill>
                        <a:srgbClr val="CCECFF"/>
                      </a:solidFill>
                      <a:ln w="3175">
                        <a:solidFill>
                          <a:srgbClr val="CC99FF"/>
                        </a:solidFill>
                      </a:ln>
                    </p:spPr>
                  </p:pic>
                </p:oleObj>
              </mc:Fallback>
            </mc:AlternateContent>
          </a:graphicData>
        </a:graphic>
      </p:graphicFrame>
    </p:spTree>
    <p:extLst>
      <p:ext uri="{BB962C8B-B14F-4D97-AF65-F5344CB8AC3E}">
        <p14:creationId xmlns:p14="http://schemas.microsoft.com/office/powerpoint/2010/main" val="242733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TDDL</a:t>
            </a:r>
            <a:r>
              <a:rPr lang="zh-CN" altLang="en-US" sz="2000" dirty="0" smtClean="0">
                <a:solidFill>
                  <a:srgbClr val="0070C0"/>
                </a:solidFill>
                <a:latin typeface="微软雅黑" pitchFamily="34" charset="-122"/>
                <a:ea typeface="微软雅黑" pitchFamily="34" charset="-122"/>
              </a:rPr>
              <a:t>源码模块功能说明</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900612574"/>
              </p:ext>
            </p:extLst>
          </p:nvPr>
        </p:nvGraphicFramePr>
        <p:xfrm>
          <a:off x="130628" y="960131"/>
          <a:ext cx="8882743" cy="5403923"/>
        </p:xfrm>
        <a:graphic>
          <a:graphicData uri="http://schemas.openxmlformats.org/drawingml/2006/table">
            <a:tbl>
              <a:tblPr firstRow="1" firstCol="1" bandRow="1">
                <a:tableStyleId>{D7AC3CCA-C797-4891-BE02-D94E43425B78}</a:tableStyleId>
              </a:tblPr>
              <a:tblGrid>
                <a:gridCol w="1741017"/>
                <a:gridCol w="5341700"/>
                <a:gridCol w="900013"/>
                <a:gridCol w="900013"/>
              </a:tblGrid>
              <a:tr h="275710">
                <a:tc>
                  <a:txBody>
                    <a:bodyPr/>
                    <a:lstStyle/>
                    <a:p>
                      <a:pPr indent="127000" algn="ctr">
                        <a:lnSpc>
                          <a:spcPct val="150000"/>
                        </a:lnSpc>
                        <a:spcAft>
                          <a:spcPts val="0"/>
                        </a:spcAft>
                      </a:pPr>
                      <a:r>
                        <a:rPr lang="zh-CN" sz="1200" kern="100" dirty="0">
                          <a:effectLst/>
                        </a:rPr>
                        <a:t>模块名</a:t>
                      </a:r>
                      <a:endParaRPr lang="zh-CN" sz="1200" kern="100" dirty="0">
                        <a:effectLst/>
                        <a:latin typeface="Calibri"/>
                        <a:ea typeface="宋体"/>
                        <a:cs typeface="Times New Roman"/>
                      </a:endParaRPr>
                    </a:p>
                  </a:txBody>
                  <a:tcPr marL="6527" marR="6527" marT="0" marB="0"/>
                </a:tc>
                <a:tc>
                  <a:txBody>
                    <a:bodyPr/>
                    <a:lstStyle/>
                    <a:p>
                      <a:pPr indent="127000" algn="ctr">
                        <a:lnSpc>
                          <a:spcPct val="150000"/>
                        </a:lnSpc>
                        <a:spcAft>
                          <a:spcPts val="0"/>
                        </a:spcAft>
                      </a:pPr>
                      <a:r>
                        <a:rPr lang="zh-CN" sz="1200" kern="100" dirty="0">
                          <a:effectLst/>
                        </a:rPr>
                        <a:t>模块说明</a:t>
                      </a:r>
                      <a:endParaRPr lang="zh-CN" sz="1200" kern="100" dirty="0">
                        <a:effectLst/>
                        <a:latin typeface="Calibri"/>
                        <a:ea typeface="宋体"/>
                        <a:cs typeface="Times New Roman"/>
                      </a:endParaRPr>
                    </a:p>
                  </a:txBody>
                  <a:tcPr marL="6527" marR="6527" marT="0" marB="0"/>
                </a:tc>
                <a:tc>
                  <a:txBody>
                    <a:bodyPr/>
                    <a:lstStyle/>
                    <a:p>
                      <a:pPr indent="127000" algn="ctr">
                        <a:lnSpc>
                          <a:spcPct val="150000"/>
                        </a:lnSpc>
                        <a:spcAft>
                          <a:spcPts val="0"/>
                        </a:spcAft>
                      </a:pPr>
                      <a:r>
                        <a:rPr lang="zh-CN" sz="1200" kern="100" dirty="0">
                          <a:effectLst/>
                        </a:rPr>
                        <a:t>代码行数</a:t>
                      </a:r>
                      <a:endParaRPr lang="zh-CN" sz="1200" kern="100" dirty="0">
                        <a:effectLst/>
                        <a:latin typeface="Calibri"/>
                        <a:ea typeface="宋体"/>
                        <a:cs typeface="Times New Roman"/>
                      </a:endParaRPr>
                    </a:p>
                  </a:txBody>
                  <a:tcPr marL="6527" marR="6527" marT="0" marB="0"/>
                </a:tc>
                <a:tc>
                  <a:txBody>
                    <a:bodyPr/>
                    <a:lstStyle/>
                    <a:p>
                      <a:pPr indent="127000" algn="ctr">
                        <a:lnSpc>
                          <a:spcPct val="150000"/>
                        </a:lnSpc>
                        <a:spcAft>
                          <a:spcPts val="0"/>
                        </a:spcAft>
                      </a:pPr>
                      <a:r>
                        <a:rPr lang="zh-CN" altLang="en-US" sz="1200" kern="100" dirty="0" smtClean="0">
                          <a:effectLst/>
                          <a:latin typeface="Calibri"/>
                          <a:ea typeface="宋体"/>
                          <a:cs typeface="Times New Roman"/>
                        </a:rPr>
                        <a:t>占比</a:t>
                      </a:r>
                      <a:endParaRPr lang="zh-CN" sz="1200" kern="100" dirty="0">
                        <a:effectLst/>
                        <a:latin typeface="Calibri"/>
                        <a:ea typeface="宋体"/>
                        <a:cs typeface="Times New Roman"/>
                      </a:endParaRPr>
                    </a:p>
                  </a:txBody>
                  <a:tcPr marL="6527" marR="6527" marT="0" marB="0"/>
                </a:tc>
              </a:tr>
              <a:tr h="277834">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-parser</a:t>
                      </a:r>
                    </a:p>
                  </a:txBody>
                  <a:tcPr marL="9525" marR="9525" marT="9525" marB="0" anchor="b"/>
                </a:tc>
                <a:tc>
                  <a:txBody>
                    <a:bodyPr/>
                    <a:lstStyle/>
                    <a:p>
                      <a:pPr algn="l" fontAlgn="b"/>
                      <a:r>
                        <a:rPr lang="zh-CN" altLang="en-US" sz="1200" b="0" i="0" u="none" strike="noStrike" dirty="0">
                          <a:solidFill>
                            <a:srgbClr val="000000"/>
                          </a:solidFill>
                          <a:effectLst/>
                          <a:latin typeface="宋体"/>
                        </a:rPr>
                        <a:t>主要负责</a:t>
                      </a:r>
                      <a:r>
                        <a:rPr lang="en-US" altLang="zh-CN" sz="1200" b="0" i="0" u="none" strike="noStrike" dirty="0">
                          <a:solidFill>
                            <a:srgbClr val="000000"/>
                          </a:solidFill>
                          <a:effectLst/>
                          <a:latin typeface="宋体"/>
                        </a:rPr>
                        <a:t>SQL</a:t>
                      </a:r>
                      <a:r>
                        <a:rPr lang="zh-CN" altLang="en-US" sz="1200" b="0" i="0" u="none" strike="noStrike" dirty="0">
                          <a:solidFill>
                            <a:srgbClr val="000000"/>
                          </a:solidFill>
                          <a:effectLst/>
                          <a:latin typeface="宋体"/>
                        </a:rPr>
                        <a:t>语句的解析</a:t>
                      </a:r>
                    </a:p>
                  </a:txBody>
                  <a:tcPr marL="9525" marR="9525" marT="9525" marB="0" anchor="b"/>
                </a:tc>
                <a:tc>
                  <a:txBody>
                    <a:bodyPr/>
                    <a:lstStyle/>
                    <a:p>
                      <a:pPr algn="r" fontAlgn="b"/>
                      <a:r>
                        <a:rPr lang="en-US" altLang="zh-CN" sz="1200" b="0" i="0" u="none" strike="noStrike" dirty="0">
                          <a:solidFill>
                            <a:srgbClr val="000000"/>
                          </a:solidFill>
                          <a:effectLst/>
                          <a:latin typeface="宋体"/>
                        </a:rPr>
                        <a:t>31300</a:t>
                      </a:r>
                    </a:p>
                  </a:txBody>
                  <a:tcPr marL="9525" marR="9525" marT="9525" marB="0" anchor="b"/>
                </a:tc>
                <a:tc>
                  <a:txBody>
                    <a:bodyPr/>
                    <a:lstStyle/>
                    <a:p>
                      <a:pPr algn="r" fontAlgn="b"/>
                      <a:r>
                        <a:rPr lang="en-US" altLang="zh-CN" sz="1200" b="0" i="0" u="none" strike="noStrike">
                          <a:solidFill>
                            <a:srgbClr val="000000"/>
                          </a:solidFill>
                          <a:effectLst/>
                          <a:latin typeface="宋体"/>
                        </a:rPr>
                        <a:t>25%</a:t>
                      </a: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-optimizer</a:t>
                      </a:r>
                    </a:p>
                  </a:txBody>
                  <a:tcPr marL="9525" marR="9525" marT="9525" marB="0" anchor="b"/>
                </a:tc>
                <a:tc>
                  <a:txBody>
                    <a:bodyPr/>
                    <a:lstStyle/>
                    <a:p>
                      <a:pPr algn="l" fontAlgn="b"/>
                      <a:r>
                        <a:rPr lang="zh-CN" altLang="en-US" sz="1200" b="0" i="0" u="none" strike="noStrike" dirty="0">
                          <a:solidFill>
                            <a:srgbClr val="000000"/>
                          </a:solidFill>
                          <a:effectLst/>
                          <a:latin typeface="宋体"/>
                        </a:rPr>
                        <a:t>主要负责</a:t>
                      </a:r>
                      <a:r>
                        <a:rPr lang="en-US" altLang="zh-CN" sz="1200" b="0" i="0" u="none" strike="noStrike" dirty="0">
                          <a:solidFill>
                            <a:srgbClr val="000000"/>
                          </a:solidFill>
                          <a:effectLst/>
                          <a:latin typeface="宋体"/>
                        </a:rPr>
                        <a:t>SQL</a:t>
                      </a:r>
                      <a:r>
                        <a:rPr lang="zh-CN" altLang="en-US" sz="1200" b="0" i="0" u="none" strike="noStrike" dirty="0">
                          <a:solidFill>
                            <a:srgbClr val="000000"/>
                          </a:solidFill>
                          <a:effectLst/>
                          <a:latin typeface="宋体"/>
                        </a:rPr>
                        <a:t>执行计划的管理</a:t>
                      </a:r>
                    </a:p>
                  </a:txBody>
                  <a:tcPr marL="9525" marR="9525" marT="9525" marB="0" anchor="b"/>
                </a:tc>
                <a:tc>
                  <a:txBody>
                    <a:bodyPr/>
                    <a:lstStyle/>
                    <a:p>
                      <a:pPr algn="r" fontAlgn="b"/>
                      <a:r>
                        <a:rPr lang="en-US" altLang="zh-CN" sz="1200" b="0" i="0" u="none" strike="noStrike" dirty="0">
                          <a:solidFill>
                            <a:srgbClr val="000000"/>
                          </a:solidFill>
                          <a:effectLst/>
                          <a:latin typeface="宋体"/>
                        </a:rPr>
                        <a:t>27500</a:t>
                      </a:r>
                    </a:p>
                  </a:txBody>
                  <a:tcPr marL="9525" marR="9525" marT="9525" marB="0" anchor="b"/>
                </a:tc>
                <a:tc>
                  <a:txBody>
                    <a:bodyPr/>
                    <a:lstStyle/>
                    <a:p>
                      <a:pPr algn="r" fontAlgn="b"/>
                      <a:r>
                        <a:rPr lang="en-US" altLang="zh-CN" sz="1200" b="0" i="0" u="none" strike="noStrike">
                          <a:solidFill>
                            <a:srgbClr val="000000"/>
                          </a:solidFill>
                          <a:effectLst/>
                          <a:latin typeface="宋体"/>
                        </a:rPr>
                        <a:t>22%</a:t>
                      </a: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-executor</a:t>
                      </a:r>
                    </a:p>
                  </a:txBody>
                  <a:tcPr marL="9525" marR="9525" marT="9525" marB="0" anchor="b"/>
                </a:tc>
                <a:tc>
                  <a:txBody>
                    <a:bodyPr/>
                    <a:lstStyle/>
                    <a:p>
                      <a:pPr algn="l" fontAlgn="b"/>
                      <a:r>
                        <a:rPr lang="zh-CN" altLang="en-US" sz="1200" b="0" i="0" u="none" strike="noStrike" dirty="0">
                          <a:solidFill>
                            <a:srgbClr val="000000"/>
                          </a:solidFill>
                          <a:effectLst/>
                          <a:latin typeface="宋体"/>
                        </a:rPr>
                        <a:t>执行器，主要负责导演</a:t>
                      </a:r>
                      <a:r>
                        <a:rPr lang="en-US" altLang="zh-CN" sz="1200" b="0" i="0" u="none" strike="noStrike" dirty="0">
                          <a:solidFill>
                            <a:srgbClr val="000000"/>
                          </a:solidFill>
                          <a:effectLst/>
                          <a:latin typeface="宋体"/>
                        </a:rPr>
                        <a:t>SQL</a:t>
                      </a:r>
                      <a:r>
                        <a:rPr lang="zh-CN" altLang="en-US" sz="1200" b="0" i="0" u="none" strike="noStrike" dirty="0">
                          <a:solidFill>
                            <a:srgbClr val="000000"/>
                          </a:solidFill>
                          <a:effectLst/>
                          <a:latin typeface="宋体"/>
                        </a:rPr>
                        <a:t>语句的解析、优化、执行、合并等全过程</a:t>
                      </a:r>
                    </a:p>
                  </a:txBody>
                  <a:tcPr marL="9525" marR="9525" marT="9525" marB="0" anchor="b"/>
                </a:tc>
                <a:tc>
                  <a:txBody>
                    <a:bodyPr/>
                    <a:lstStyle/>
                    <a:p>
                      <a:pPr algn="r" fontAlgn="b"/>
                      <a:r>
                        <a:rPr lang="en-US" altLang="zh-CN" sz="1200" b="0" i="0" u="none" strike="noStrike" dirty="0">
                          <a:solidFill>
                            <a:srgbClr val="000000"/>
                          </a:solidFill>
                          <a:effectLst/>
                          <a:latin typeface="宋体"/>
                        </a:rPr>
                        <a:t>15000</a:t>
                      </a:r>
                    </a:p>
                  </a:txBody>
                  <a:tcPr marL="9525" marR="9525" marT="9525" marB="0" anchor="b"/>
                </a:tc>
                <a:tc>
                  <a:txBody>
                    <a:bodyPr/>
                    <a:lstStyle/>
                    <a:p>
                      <a:pPr algn="r" fontAlgn="b"/>
                      <a:r>
                        <a:rPr lang="en-US" altLang="zh-CN" sz="1200" b="0" i="0" u="none" strike="noStrike" dirty="0">
                          <a:solidFill>
                            <a:srgbClr val="000000"/>
                          </a:solidFill>
                          <a:effectLst/>
                          <a:latin typeface="宋体"/>
                        </a:rPr>
                        <a:t>12%</a:t>
                      </a: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-common</a:t>
                      </a:r>
                    </a:p>
                  </a:txBody>
                  <a:tcPr marL="9525" marR="9525" marT="9525" marB="0" anchor="b"/>
                </a:tc>
                <a:tc>
                  <a:txBody>
                    <a:bodyPr/>
                    <a:lstStyle/>
                    <a:p>
                      <a:pPr algn="l" fontAlgn="b"/>
                      <a:r>
                        <a:rPr lang="zh-CN" altLang="en-US" sz="1200" b="0" i="0" u="none" strike="noStrike" dirty="0">
                          <a:solidFill>
                            <a:srgbClr val="000000"/>
                          </a:solidFill>
                          <a:effectLst/>
                          <a:latin typeface="宋体"/>
                        </a:rPr>
                        <a:t>公共模块，用来提供通用的方法</a:t>
                      </a:r>
                    </a:p>
                  </a:txBody>
                  <a:tcPr marL="9525" marR="9525" marT="9525" marB="0" anchor="b"/>
                </a:tc>
                <a:tc>
                  <a:txBody>
                    <a:bodyPr/>
                    <a:lstStyle/>
                    <a:p>
                      <a:pPr algn="r" fontAlgn="b"/>
                      <a:r>
                        <a:rPr lang="en-US" altLang="zh-CN" sz="1200" b="0" i="0" u="none" strike="noStrike" dirty="0">
                          <a:solidFill>
                            <a:srgbClr val="000000"/>
                          </a:solidFill>
                          <a:effectLst/>
                          <a:latin typeface="宋体"/>
                        </a:rPr>
                        <a:t>10700</a:t>
                      </a:r>
                    </a:p>
                  </a:txBody>
                  <a:tcPr marL="9525" marR="9525" marT="9525" marB="0" anchor="b"/>
                </a:tc>
                <a:tc>
                  <a:txBody>
                    <a:bodyPr/>
                    <a:lstStyle/>
                    <a:p>
                      <a:pPr algn="r" fontAlgn="b"/>
                      <a:r>
                        <a:rPr lang="en-US" altLang="zh-CN" sz="1200" b="0" i="0" u="none" strike="noStrike">
                          <a:solidFill>
                            <a:srgbClr val="000000"/>
                          </a:solidFill>
                          <a:effectLst/>
                          <a:latin typeface="宋体"/>
                        </a:rPr>
                        <a:t>8%</a:t>
                      </a:r>
                    </a:p>
                  </a:txBody>
                  <a:tcPr marL="9525" marR="9525" marT="9525" marB="0" anchor="b"/>
                </a:tc>
              </a:tr>
              <a:tr h="300795">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-atom</a:t>
                      </a:r>
                    </a:p>
                  </a:txBody>
                  <a:tcPr marL="9525" marR="9525" marT="9525" marB="0" anchor="b"/>
                </a:tc>
                <a:tc>
                  <a:txBody>
                    <a:bodyPr/>
                    <a:lstStyle/>
                    <a:p>
                      <a:pPr algn="l" fontAlgn="b"/>
                      <a:r>
                        <a:rPr lang="zh-CN" altLang="en-US" sz="1200" b="0" i="0" u="none" strike="noStrike" dirty="0">
                          <a:solidFill>
                            <a:srgbClr val="000000"/>
                          </a:solidFill>
                          <a:effectLst/>
                          <a:latin typeface="宋体"/>
                        </a:rPr>
                        <a:t>主要负责对连接物理数据库的管理</a:t>
                      </a:r>
                    </a:p>
                  </a:txBody>
                  <a:tcPr marL="9525" marR="9525" marT="9525" marB="0" anchor="b"/>
                </a:tc>
                <a:tc>
                  <a:txBody>
                    <a:bodyPr/>
                    <a:lstStyle/>
                    <a:p>
                      <a:pPr algn="r" fontAlgn="b"/>
                      <a:r>
                        <a:rPr lang="en-US" altLang="zh-CN" sz="1200" b="0" i="0" u="none" strike="noStrike" dirty="0">
                          <a:solidFill>
                            <a:srgbClr val="000000"/>
                          </a:solidFill>
                          <a:effectLst/>
                          <a:latin typeface="宋体"/>
                        </a:rPr>
                        <a:t>7800</a:t>
                      </a:r>
                    </a:p>
                  </a:txBody>
                  <a:tcPr marL="9525" marR="9525" marT="9525" marB="0" anchor="b"/>
                </a:tc>
                <a:tc>
                  <a:txBody>
                    <a:bodyPr/>
                    <a:lstStyle/>
                    <a:p>
                      <a:pPr algn="l" fontAlgn="b"/>
                      <a:endParaRPr lang="zh-CN" altLang="en-US" sz="1200" b="0" i="0" u="none" strike="noStrike">
                        <a:solidFill>
                          <a:srgbClr val="000000"/>
                        </a:solidFill>
                        <a:effectLst/>
                        <a:latin typeface="宋体"/>
                      </a:endParaRP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-repo-</a:t>
                      </a:r>
                      <a:r>
                        <a:rPr lang="en-US" sz="1200" b="0" i="0" u="none" strike="noStrike" dirty="0" err="1">
                          <a:solidFill>
                            <a:srgbClr val="000000"/>
                          </a:solidFill>
                          <a:effectLst/>
                          <a:latin typeface="宋体"/>
                        </a:rPr>
                        <a:t>mysql</a:t>
                      </a:r>
                      <a:endParaRPr lang="en-US" sz="1200" b="0" i="0" u="none" strike="noStrike" dirty="0">
                        <a:solidFill>
                          <a:srgbClr val="000000"/>
                        </a:solidFill>
                        <a:effectLst/>
                        <a:latin typeface="宋体"/>
                      </a:endParaRPr>
                    </a:p>
                  </a:txBody>
                  <a:tcPr marL="9525" marR="9525" marT="9525" marB="0" anchor="b"/>
                </a:tc>
                <a:tc>
                  <a:txBody>
                    <a:bodyPr/>
                    <a:lstStyle/>
                    <a:p>
                      <a:pPr algn="l" fontAlgn="b"/>
                      <a:r>
                        <a:rPr lang="zh-CN" altLang="en-US" sz="1200" b="0" i="0" u="none" strike="noStrike" dirty="0">
                          <a:solidFill>
                            <a:srgbClr val="000000"/>
                          </a:solidFill>
                          <a:effectLst/>
                          <a:latin typeface="宋体"/>
                        </a:rPr>
                        <a:t>主要负责处理针对</a:t>
                      </a:r>
                      <a:r>
                        <a:rPr lang="en-US" altLang="zh-CN" sz="1200" b="0" i="0" u="none" strike="noStrike" dirty="0" err="1">
                          <a:solidFill>
                            <a:srgbClr val="000000"/>
                          </a:solidFill>
                          <a:effectLst/>
                          <a:latin typeface="宋体"/>
                        </a:rPr>
                        <a:t>mysql</a:t>
                      </a:r>
                      <a:r>
                        <a:rPr lang="zh-CN" altLang="en-US" sz="1200" b="0" i="0" u="none" strike="noStrike" dirty="0">
                          <a:solidFill>
                            <a:srgbClr val="000000"/>
                          </a:solidFill>
                          <a:effectLst/>
                          <a:latin typeface="宋体"/>
                        </a:rPr>
                        <a:t>数据库特性的</a:t>
                      </a:r>
                      <a:r>
                        <a:rPr lang="en-US" altLang="zh-CN" sz="1200" b="0" i="0" u="none" strike="noStrike" dirty="0">
                          <a:solidFill>
                            <a:srgbClr val="000000"/>
                          </a:solidFill>
                          <a:effectLst/>
                          <a:latin typeface="宋体"/>
                        </a:rPr>
                        <a:t>JDBC</a:t>
                      </a:r>
                      <a:r>
                        <a:rPr lang="zh-CN" altLang="en-US" sz="1200" b="0" i="0" u="none" strike="noStrike" dirty="0">
                          <a:solidFill>
                            <a:srgbClr val="000000"/>
                          </a:solidFill>
                          <a:effectLst/>
                          <a:latin typeface="宋体"/>
                        </a:rPr>
                        <a:t>功能</a:t>
                      </a:r>
                    </a:p>
                  </a:txBody>
                  <a:tcPr marL="9525" marR="9525" marT="9525" marB="0" anchor="b"/>
                </a:tc>
                <a:tc>
                  <a:txBody>
                    <a:bodyPr/>
                    <a:lstStyle/>
                    <a:p>
                      <a:pPr algn="r" fontAlgn="b"/>
                      <a:r>
                        <a:rPr lang="en-US" altLang="zh-CN" sz="1200" b="0" i="0" u="none" strike="noStrike" dirty="0">
                          <a:solidFill>
                            <a:srgbClr val="000000"/>
                          </a:solidFill>
                          <a:effectLst/>
                          <a:latin typeface="宋体"/>
                        </a:rPr>
                        <a:t>7300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61319">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-rule</a:t>
                      </a:r>
                    </a:p>
                  </a:txBody>
                  <a:tcPr marL="9525" marR="9525" marT="9525" marB="0" anchor="b"/>
                </a:tc>
                <a:tc>
                  <a:txBody>
                    <a:bodyPr/>
                    <a:lstStyle/>
                    <a:p>
                      <a:pPr algn="l" fontAlgn="b"/>
                      <a:r>
                        <a:rPr lang="zh-CN" altLang="en-US" sz="1200" b="0" i="0" u="none" strike="noStrike">
                          <a:solidFill>
                            <a:srgbClr val="000000"/>
                          </a:solidFill>
                          <a:effectLst/>
                          <a:latin typeface="宋体"/>
                        </a:rPr>
                        <a:t>主要负责分库分表规则的解析和处理</a:t>
                      </a:r>
                    </a:p>
                  </a:txBody>
                  <a:tcPr marL="9525" marR="9525" marT="9525" marB="0" anchor="b"/>
                </a:tc>
                <a:tc>
                  <a:txBody>
                    <a:bodyPr/>
                    <a:lstStyle/>
                    <a:p>
                      <a:pPr algn="r" fontAlgn="b"/>
                      <a:r>
                        <a:rPr lang="en-US" altLang="zh-CN" sz="1200" b="0" i="0" u="none" strike="noStrike" dirty="0">
                          <a:solidFill>
                            <a:srgbClr val="000000"/>
                          </a:solidFill>
                          <a:effectLst/>
                          <a:latin typeface="宋体"/>
                        </a:rPr>
                        <a:t>7000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710">
                <a:tc>
                  <a:txBody>
                    <a:bodyPr/>
                    <a:lstStyle/>
                    <a:p>
                      <a:pPr algn="l" fontAlgn="b"/>
                      <a:r>
                        <a:rPr lang="en-US" sz="1200" b="0" i="0" u="none" strike="noStrike">
                          <a:solidFill>
                            <a:srgbClr val="000000"/>
                          </a:solidFill>
                          <a:effectLst/>
                          <a:latin typeface="宋体"/>
                        </a:rPr>
                        <a:t>tddl-group</a:t>
                      </a:r>
                    </a:p>
                  </a:txBody>
                  <a:tcPr marL="9525" marR="9525" marT="9525" marB="0" anchor="b"/>
                </a:tc>
                <a:tc>
                  <a:txBody>
                    <a:bodyPr/>
                    <a:lstStyle/>
                    <a:p>
                      <a:pPr algn="l" fontAlgn="b"/>
                      <a:r>
                        <a:rPr lang="zh-CN" altLang="en-US" sz="1200" b="0" i="0" u="none" strike="noStrike">
                          <a:solidFill>
                            <a:srgbClr val="000000"/>
                          </a:solidFill>
                          <a:effectLst/>
                          <a:latin typeface="宋体"/>
                        </a:rPr>
                        <a:t>主要负责读写分离和负载均衡的权重分配</a:t>
                      </a:r>
                    </a:p>
                  </a:txBody>
                  <a:tcPr marL="9525" marR="9525" marT="9525" marB="0" anchor="b"/>
                </a:tc>
                <a:tc>
                  <a:txBody>
                    <a:bodyPr/>
                    <a:lstStyle/>
                    <a:p>
                      <a:pPr algn="r" fontAlgn="b"/>
                      <a:r>
                        <a:rPr lang="en-US" altLang="zh-CN" sz="1200" b="0" i="0" u="none" strike="noStrike" dirty="0">
                          <a:solidFill>
                            <a:srgbClr val="000000"/>
                          </a:solidFill>
                          <a:effectLst/>
                          <a:latin typeface="宋体"/>
                        </a:rPr>
                        <a:t>6500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832">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-matrix</a:t>
                      </a:r>
                    </a:p>
                  </a:txBody>
                  <a:tcPr marL="9525" marR="9525" marT="9525" marB="0" anchor="b"/>
                </a:tc>
                <a:tc>
                  <a:txBody>
                    <a:bodyPr/>
                    <a:lstStyle/>
                    <a:p>
                      <a:pPr algn="l" fontAlgn="b"/>
                      <a:r>
                        <a:rPr lang="zh-CN" altLang="en-US" sz="1200" b="0" i="0" u="none" strike="noStrike">
                          <a:solidFill>
                            <a:srgbClr val="000000"/>
                          </a:solidFill>
                          <a:effectLst/>
                          <a:latin typeface="宋体"/>
                        </a:rPr>
                        <a:t>主要负责统筹</a:t>
                      </a:r>
                      <a:r>
                        <a:rPr lang="en-US" altLang="zh-CN" sz="1200" b="0" i="0" u="none" strike="noStrike">
                          <a:solidFill>
                            <a:srgbClr val="000000"/>
                          </a:solidFill>
                          <a:effectLst/>
                          <a:latin typeface="宋体"/>
                        </a:rPr>
                        <a:t>SQL</a:t>
                      </a:r>
                      <a:r>
                        <a:rPr lang="zh-CN" altLang="en-US" sz="1200" b="0" i="0" u="none" strike="noStrike">
                          <a:solidFill>
                            <a:srgbClr val="000000"/>
                          </a:solidFill>
                          <a:effectLst/>
                          <a:latin typeface="宋体"/>
                        </a:rPr>
                        <a:t>解析、分库分表、执行查询等工作</a:t>
                      </a:r>
                    </a:p>
                  </a:txBody>
                  <a:tcPr marL="9525" marR="9525" marT="9525" marB="0" anchor="b"/>
                </a:tc>
                <a:tc>
                  <a:txBody>
                    <a:bodyPr/>
                    <a:lstStyle/>
                    <a:p>
                      <a:pPr algn="r" fontAlgn="b"/>
                      <a:r>
                        <a:rPr lang="en-US" altLang="zh-CN" sz="1200" b="0" i="0" u="none" strike="noStrike" dirty="0">
                          <a:solidFill>
                            <a:srgbClr val="000000"/>
                          </a:solidFill>
                          <a:effectLst/>
                          <a:latin typeface="宋体"/>
                        </a:rPr>
                        <a:t>4500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-monitor</a:t>
                      </a:r>
                    </a:p>
                  </a:txBody>
                  <a:tcPr marL="9525" marR="9525" marT="9525" marB="0" anchor="b"/>
                </a:tc>
                <a:tc>
                  <a:txBody>
                    <a:bodyPr/>
                    <a:lstStyle/>
                    <a:p>
                      <a:pPr algn="l" fontAlgn="b"/>
                      <a:r>
                        <a:rPr lang="zh-CN" altLang="en-US" sz="1200" b="0" i="0" u="none" strike="noStrike">
                          <a:solidFill>
                            <a:srgbClr val="000000"/>
                          </a:solidFill>
                          <a:effectLst/>
                          <a:latin typeface="宋体"/>
                        </a:rPr>
                        <a:t>提供对</a:t>
                      </a:r>
                      <a:r>
                        <a:rPr lang="en-US" altLang="zh-CN" sz="1200" b="0" i="0" u="none" strike="noStrike">
                          <a:solidFill>
                            <a:srgbClr val="000000"/>
                          </a:solidFill>
                          <a:effectLst/>
                          <a:latin typeface="宋体"/>
                        </a:rPr>
                        <a:t>tddl</a:t>
                      </a:r>
                      <a:r>
                        <a:rPr lang="zh-CN" altLang="en-US" sz="1200" b="0" i="0" u="none" strike="noStrike">
                          <a:solidFill>
                            <a:srgbClr val="000000"/>
                          </a:solidFill>
                          <a:effectLst/>
                          <a:latin typeface="宋体"/>
                        </a:rPr>
                        <a:t>中的关键功能进行监控</a:t>
                      </a:r>
                    </a:p>
                  </a:txBody>
                  <a:tcPr marL="9525" marR="9525" marT="9525" marB="0" anchor="b"/>
                </a:tc>
                <a:tc>
                  <a:txBody>
                    <a:bodyPr/>
                    <a:lstStyle/>
                    <a:p>
                      <a:pPr algn="r" fontAlgn="b"/>
                      <a:r>
                        <a:rPr lang="en-US" altLang="zh-CN" sz="1200" b="0" i="0" u="none" strike="noStrike" dirty="0">
                          <a:solidFill>
                            <a:srgbClr val="000000"/>
                          </a:solidFill>
                          <a:effectLst/>
                          <a:latin typeface="宋体"/>
                        </a:rPr>
                        <a:t>3200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17776">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-sequence</a:t>
                      </a:r>
                    </a:p>
                  </a:txBody>
                  <a:tcPr marL="9525" marR="9525" marT="9525" marB="0" anchor="b"/>
                </a:tc>
                <a:tc>
                  <a:txBody>
                    <a:bodyPr/>
                    <a:lstStyle/>
                    <a:p>
                      <a:pPr algn="l" fontAlgn="b"/>
                      <a:r>
                        <a:rPr lang="zh-CN" altLang="en-US" sz="1200" b="0" i="0" u="none" strike="noStrike" dirty="0">
                          <a:solidFill>
                            <a:srgbClr val="000000"/>
                          </a:solidFill>
                          <a:effectLst/>
                          <a:latin typeface="宋体"/>
                        </a:rPr>
                        <a:t>主要负责对</a:t>
                      </a:r>
                      <a:r>
                        <a:rPr lang="en-US" sz="1200" b="0" i="0" u="none" strike="noStrike" dirty="0">
                          <a:solidFill>
                            <a:srgbClr val="000000"/>
                          </a:solidFill>
                          <a:effectLst/>
                          <a:latin typeface="宋体"/>
                        </a:rPr>
                        <a:t>sequence</a:t>
                      </a:r>
                      <a:r>
                        <a:rPr lang="zh-CN" altLang="en-US" sz="1200" b="0" i="0" u="none" strike="noStrike" dirty="0">
                          <a:solidFill>
                            <a:srgbClr val="000000"/>
                          </a:solidFill>
                          <a:effectLst/>
                          <a:latin typeface="宋体"/>
                        </a:rPr>
                        <a:t>的管理</a:t>
                      </a:r>
                    </a:p>
                  </a:txBody>
                  <a:tcPr marL="9525" marR="9525" marT="9525" marB="0" anchor="b"/>
                </a:tc>
                <a:tc>
                  <a:txBody>
                    <a:bodyPr/>
                    <a:lstStyle/>
                    <a:p>
                      <a:pPr algn="r" fontAlgn="b"/>
                      <a:r>
                        <a:rPr lang="en-US" altLang="zh-CN" sz="1200" b="0" i="0" u="none" strike="noStrike" dirty="0">
                          <a:solidFill>
                            <a:srgbClr val="000000"/>
                          </a:solidFill>
                          <a:effectLst/>
                          <a:latin typeface="宋体"/>
                        </a:rPr>
                        <a:t>1800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772">
                <a:tc>
                  <a:txBody>
                    <a:bodyPr/>
                    <a:lstStyle/>
                    <a:p>
                      <a:pPr algn="l" fontAlgn="b"/>
                      <a:r>
                        <a:rPr lang="en-US" sz="1200" b="0" i="0" u="none" strike="noStrike" dirty="0" err="1">
                          <a:solidFill>
                            <a:srgbClr val="000000"/>
                          </a:solidFill>
                          <a:effectLst/>
                          <a:latin typeface="宋体"/>
                        </a:rPr>
                        <a:t>tddl-config</a:t>
                      </a:r>
                      <a:endParaRPr lang="en-US" sz="1200" b="0" i="0" u="none" strike="noStrike" dirty="0">
                        <a:solidFill>
                          <a:srgbClr val="000000"/>
                        </a:solidFill>
                        <a:effectLst/>
                        <a:latin typeface="宋体"/>
                      </a:endParaRPr>
                    </a:p>
                  </a:txBody>
                  <a:tcPr marL="9525" marR="9525" marT="9525" marB="0" anchor="b"/>
                </a:tc>
                <a:tc>
                  <a:txBody>
                    <a:bodyPr/>
                    <a:lstStyle/>
                    <a:p>
                      <a:pPr algn="l" fontAlgn="b"/>
                      <a:r>
                        <a:rPr lang="zh-CN" altLang="en-US" sz="1200" b="0" i="0" u="none" strike="noStrike">
                          <a:solidFill>
                            <a:srgbClr val="000000"/>
                          </a:solidFill>
                          <a:effectLst/>
                          <a:latin typeface="宋体"/>
                        </a:rPr>
                        <a:t>用来提供对参数配置的管理</a:t>
                      </a:r>
                    </a:p>
                  </a:txBody>
                  <a:tcPr marL="9525" marR="9525" marT="9525" marB="0" anchor="b"/>
                </a:tc>
                <a:tc>
                  <a:txBody>
                    <a:bodyPr/>
                    <a:lstStyle/>
                    <a:p>
                      <a:pPr algn="r" fontAlgn="b"/>
                      <a:r>
                        <a:rPr lang="en-US" altLang="zh-CN" sz="1200" b="0" i="0" u="none" strike="noStrike" dirty="0">
                          <a:solidFill>
                            <a:srgbClr val="000000"/>
                          </a:solidFill>
                          <a:effectLst/>
                          <a:latin typeface="宋体"/>
                        </a:rPr>
                        <a:t>1000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a:t>
                      </a:r>
                      <a:r>
                        <a:rPr lang="en-US" sz="1200" b="0" i="0" u="none" strike="noStrike" dirty="0" err="1">
                          <a:solidFill>
                            <a:srgbClr val="000000"/>
                          </a:solidFill>
                          <a:effectLst/>
                          <a:latin typeface="宋体"/>
                        </a:rPr>
                        <a:t>config</a:t>
                      </a:r>
                      <a:r>
                        <a:rPr lang="en-US" sz="1200" b="0" i="0" u="none" strike="noStrike" dirty="0">
                          <a:solidFill>
                            <a:srgbClr val="000000"/>
                          </a:solidFill>
                          <a:effectLst/>
                          <a:latin typeface="宋体"/>
                        </a:rPr>
                        <a:t>-diamond</a:t>
                      </a:r>
                    </a:p>
                  </a:txBody>
                  <a:tcPr marL="9525" marR="9525" marT="9525" marB="0" anchor="b"/>
                </a:tc>
                <a:tc>
                  <a:txBody>
                    <a:bodyPr/>
                    <a:lstStyle/>
                    <a:p>
                      <a:pPr algn="l" fontAlgn="b"/>
                      <a:r>
                        <a:rPr lang="zh-CN" altLang="en-US" sz="1200" b="0" i="0" u="none" strike="noStrike" dirty="0">
                          <a:solidFill>
                            <a:srgbClr val="000000"/>
                          </a:solidFill>
                          <a:effectLst/>
                          <a:latin typeface="宋体"/>
                        </a:rPr>
                        <a:t>主要负责与</a:t>
                      </a:r>
                      <a:r>
                        <a:rPr lang="en-US" altLang="zh-CN" sz="1200" b="0" i="0" u="none" strike="noStrike" dirty="0">
                          <a:solidFill>
                            <a:srgbClr val="000000"/>
                          </a:solidFill>
                          <a:effectLst/>
                          <a:latin typeface="宋体"/>
                        </a:rPr>
                        <a:t>diamond</a:t>
                      </a:r>
                      <a:r>
                        <a:rPr lang="zh-CN" altLang="en-US" sz="1200" b="0" i="0" u="none" strike="noStrike" dirty="0">
                          <a:solidFill>
                            <a:srgbClr val="000000"/>
                          </a:solidFill>
                          <a:effectLst/>
                          <a:latin typeface="宋体"/>
                        </a:rPr>
                        <a:t>进行交互</a:t>
                      </a:r>
                    </a:p>
                  </a:txBody>
                  <a:tcPr marL="9525" marR="9525" marT="9525" marB="0" anchor="b"/>
                </a:tc>
                <a:tc>
                  <a:txBody>
                    <a:bodyPr/>
                    <a:lstStyle/>
                    <a:p>
                      <a:pPr algn="r" fontAlgn="b"/>
                      <a:r>
                        <a:rPr lang="en-US" altLang="zh-CN" sz="1200" b="0" i="0" u="none" strike="noStrike" dirty="0">
                          <a:solidFill>
                            <a:srgbClr val="000000"/>
                          </a:solidFill>
                          <a:effectLst/>
                          <a:latin typeface="宋体"/>
                        </a:rPr>
                        <a:t>270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710">
                <a:tc>
                  <a:txBody>
                    <a:bodyPr/>
                    <a:lstStyle/>
                    <a:p>
                      <a:pPr algn="l" fontAlgn="b"/>
                      <a:r>
                        <a:rPr lang="en-US" sz="1200" b="0" i="0" u="none" strike="noStrike" dirty="0" err="1">
                          <a:solidFill>
                            <a:srgbClr val="000000"/>
                          </a:solidFill>
                          <a:effectLst/>
                          <a:latin typeface="宋体"/>
                        </a:rPr>
                        <a:t>tddl</a:t>
                      </a:r>
                      <a:r>
                        <a:rPr lang="en-US" sz="1200" b="0" i="0" u="none" strike="noStrike" dirty="0">
                          <a:solidFill>
                            <a:srgbClr val="000000"/>
                          </a:solidFill>
                          <a:effectLst/>
                          <a:latin typeface="宋体"/>
                        </a:rPr>
                        <a:t>-repo-</a:t>
                      </a:r>
                      <a:r>
                        <a:rPr lang="en-US" sz="1200" b="0" i="0" u="none" strike="noStrike" dirty="0" err="1">
                          <a:solidFill>
                            <a:srgbClr val="000000"/>
                          </a:solidFill>
                          <a:effectLst/>
                          <a:latin typeface="宋体"/>
                        </a:rPr>
                        <a:t>oceanbase</a:t>
                      </a:r>
                      <a:endParaRPr lang="en-US" sz="1200" b="0" i="0" u="none" strike="noStrike" dirty="0">
                        <a:solidFill>
                          <a:srgbClr val="000000"/>
                        </a:solidFill>
                        <a:effectLst/>
                        <a:latin typeface="宋体"/>
                      </a:endParaRPr>
                    </a:p>
                  </a:txBody>
                  <a:tcPr marL="9525" marR="9525" marT="9525" marB="0" anchor="b"/>
                </a:tc>
                <a:tc>
                  <a:txBody>
                    <a:bodyPr/>
                    <a:lstStyle/>
                    <a:p>
                      <a:pPr algn="l" fontAlgn="b"/>
                      <a:r>
                        <a:rPr lang="zh-CN" altLang="en-US" sz="1200" b="0" i="0" u="none" strike="noStrike" dirty="0">
                          <a:solidFill>
                            <a:srgbClr val="000000"/>
                          </a:solidFill>
                          <a:effectLst/>
                          <a:latin typeface="宋体"/>
                        </a:rPr>
                        <a:t>支持</a:t>
                      </a:r>
                      <a:r>
                        <a:rPr lang="en-US" altLang="zh-CN" sz="1200" b="0" i="0" u="none" strike="noStrike" dirty="0" err="1">
                          <a:solidFill>
                            <a:srgbClr val="000000"/>
                          </a:solidFill>
                          <a:effectLst/>
                          <a:latin typeface="宋体"/>
                        </a:rPr>
                        <a:t>oceanbase</a:t>
                      </a:r>
                      <a:r>
                        <a:rPr lang="zh-CN" altLang="en-US" sz="1200" b="0" i="0" u="none" strike="noStrike" dirty="0">
                          <a:solidFill>
                            <a:srgbClr val="000000"/>
                          </a:solidFill>
                          <a:effectLst/>
                          <a:latin typeface="宋体"/>
                        </a:rPr>
                        <a:t>数据库</a:t>
                      </a:r>
                      <a:r>
                        <a:rPr lang="zh-CN" altLang="en-US" sz="1200" b="0" i="0" u="none" strike="noStrike" dirty="0" smtClean="0">
                          <a:solidFill>
                            <a:srgbClr val="000000"/>
                          </a:solidFill>
                          <a:effectLst/>
                          <a:latin typeface="宋体"/>
                        </a:rPr>
                        <a:t>的组件</a:t>
                      </a:r>
                      <a:endParaRPr lang="zh-CN" altLang="en-US" sz="1200" b="0" i="0" u="none" strike="noStrike" dirty="0">
                        <a:solidFill>
                          <a:srgbClr val="000000"/>
                        </a:solidFill>
                        <a:effectLst/>
                        <a:latin typeface="宋体"/>
                      </a:endParaRPr>
                    </a:p>
                  </a:txBody>
                  <a:tcPr marL="9525" marR="9525" marT="9525" marB="0" anchor="b"/>
                </a:tc>
                <a:tc>
                  <a:txBody>
                    <a:bodyPr/>
                    <a:lstStyle/>
                    <a:p>
                      <a:pPr algn="r" fontAlgn="b"/>
                      <a:r>
                        <a:rPr lang="en-US" altLang="zh-CN" sz="1200" b="0" i="0" u="none" strike="noStrike" dirty="0">
                          <a:solidFill>
                            <a:srgbClr val="000000"/>
                          </a:solidFill>
                          <a:effectLst/>
                          <a:latin typeface="宋体"/>
                        </a:rPr>
                        <a:t>250</a:t>
                      </a: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275710">
                <a:tc>
                  <a:txBody>
                    <a:bodyPr/>
                    <a:lstStyle/>
                    <a:p>
                      <a:pPr algn="l" fontAlgn="b"/>
                      <a:r>
                        <a:rPr lang="en-US" altLang="zh-CN" sz="1200" b="0" i="0" u="none" strike="noStrike" kern="1200" dirty="0" err="1" smtClean="0">
                          <a:solidFill>
                            <a:srgbClr val="000000"/>
                          </a:solidFill>
                          <a:effectLst/>
                          <a:latin typeface="宋体"/>
                          <a:ea typeface="+mn-ea"/>
                          <a:cs typeface="+mn-cs"/>
                        </a:rPr>
                        <a:t>tddl-qatest</a:t>
                      </a:r>
                      <a:endParaRPr lang="en-US" sz="1200" b="0" i="0" u="none" strike="noStrike" kern="1200" dirty="0">
                        <a:solidFill>
                          <a:srgbClr val="000000"/>
                        </a:solidFill>
                        <a:effectLst/>
                        <a:latin typeface="宋体"/>
                        <a:ea typeface="+mn-ea"/>
                        <a:cs typeface="+mn-cs"/>
                      </a:endParaRPr>
                    </a:p>
                  </a:txBody>
                  <a:tcPr marL="9525" marR="9525" marT="9525" marB="0" anchor="b"/>
                </a:tc>
                <a:tc>
                  <a:txBody>
                    <a:bodyPr/>
                    <a:lstStyle/>
                    <a:p>
                      <a:pPr algn="l" fontAlgn="b"/>
                      <a:r>
                        <a:rPr lang="zh-CN" altLang="zh-CN" sz="1200" b="0" i="0" u="none" strike="noStrike" kern="1200" dirty="0" smtClean="0">
                          <a:solidFill>
                            <a:srgbClr val="000000"/>
                          </a:solidFill>
                          <a:effectLst/>
                          <a:latin typeface="宋体"/>
                          <a:ea typeface="+mn-ea"/>
                          <a:cs typeface="+mn-cs"/>
                        </a:rPr>
                        <a:t>单元测试</a:t>
                      </a:r>
                      <a:r>
                        <a:rPr lang="zh-CN" altLang="en-US" sz="1200" b="0" i="0" u="none" strike="noStrike" kern="1200" dirty="0" smtClean="0">
                          <a:solidFill>
                            <a:srgbClr val="000000"/>
                          </a:solidFill>
                          <a:effectLst/>
                          <a:latin typeface="宋体"/>
                          <a:ea typeface="+mn-ea"/>
                          <a:cs typeface="+mn-cs"/>
                        </a:rPr>
                        <a:t>案例</a:t>
                      </a:r>
                      <a:endParaRPr lang="zh-CN" altLang="en-US" sz="1200" b="0" i="0" u="none" strike="noStrike" kern="1200" dirty="0">
                        <a:solidFill>
                          <a:srgbClr val="000000"/>
                        </a:solidFill>
                        <a:effectLst/>
                        <a:latin typeface="宋体"/>
                        <a:ea typeface="+mn-ea"/>
                        <a:cs typeface="+mn-cs"/>
                      </a:endParaRPr>
                    </a:p>
                  </a:txBody>
                  <a:tcPr marL="9525" marR="9525" marT="9525" marB="0" anchor="b"/>
                </a:tc>
                <a:tc>
                  <a:txBody>
                    <a:bodyPr/>
                    <a:lstStyle/>
                    <a:p>
                      <a:pPr algn="r" fontAlgn="b"/>
                      <a:r>
                        <a:rPr lang="en-US" altLang="zh-CN" sz="1200" b="0" i="0" u="none" strike="noStrike" kern="1200" dirty="0" smtClean="0">
                          <a:solidFill>
                            <a:srgbClr val="000000"/>
                          </a:solidFill>
                          <a:effectLst/>
                          <a:latin typeface="宋体"/>
                          <a:ea typeface="+mn-ea"/>
                          <a:cs typeface="+mn-cs"/>
                        </a:rPr>
                        <a:t>18700</a:t>
                      </a:r>
                      <a:endParaRPr lang="en-US" altLang="zh-CN" sz="1200" b="0" i="0" u="none" strike="noStrike" kern="1200" dirty="0">
                        <a:solidFill>
                          <a:srgbClr val="000000"/>
                        </a:solidFill>
                        <a:effectLst/>
                        <a:latin typeface="宋体"/>
                        <a:ea typeface="+mn-ea"/>
                        <a:cs typeface="+mn-cs"/>
                      </a:endParaRPr>
                    </a:p>
                  </a:txBody>
                  <a:tcPr marL="9525" marR="9525" marT="9525" marB="0" anchor="b"/>
                </a:tc>
                <a:tc>
                  <a:txBody>
                    <a:bodyPr/>
                    <a:lstStyle/>
                    <a:p>
                      <a:pPr algn="l" fontAlgn="b"/>
                      <a:endParaRPr lang="zh-CN" altLang="en-US" sz="1200" b="0" i="0" u="none" strike="noStrike" dirty="0">
                        <a:solidFill>
                          <a:srgbClr val="000000"/>
                        </a:solidFill>
                        <a:effectLst/>
                        <a:latin typeface="宋体"/>
                      </a:endParaRPr>
                    </a:p>
                  </a:txBody>
                  <a:tcPr marL="9525" marR="9525" marT="9525" marB="0" anchor="b"/>
                </a:tc>
              </a:tr>
              <a:tr h="190589">
                <a:tc gridSpan="3">
                  <a:txBody>
                    <a:bodyPr/>
                    <a:lstStyle/>
                    <a:p>
                      <a:r>
                        <a:rPr lang="en-US" altLang="zh-CN" sz="1200" dirty="0" smtClean="0"/>
                        <a:t>Diamond</a:t>
                      </a:r>
                      <a:r>
                        <a:rPr lang="zh-CN" altLang="en-US" sz="1200" dirty="0" smtClean="0"/>
                        <a:t>部分</a:t>
                      </a:r>
                      <a:endParaRPr lang="zh-CN" altLang="en-US" sz="1200" dirty="0"/>
                    </a:p>
                  </a:txBody>
                  <a:tcPr marL="6527" marR="6527" marT="0" marB="0"/>
                </a:tc>
                <a:tc hMerge="1">
                  <a:txBody>
                    <a:bodyPr/>
                    <a:lstStyle/>
                    <a:p>
                      <a:endParaRPr lang="zh-CN" altLang="en-US"/>
                    </a:p>
                  </a:txBody>
                  <a:tcPr/>
                </a:tc>
                <a:tc hMerge="1">
                  <a:txBody>
                    <a:bodyPr/>
                    <a:lstStyle/>
                    <a:p>
                      <a:endParaRPr lang="zh-CN" altLang="en-US"/>
                    </a:p>
                  </a:txBody>
                  <a:tcPr/>
                </a:tc>
                <a:tc>
                  <a:txBody>
                    <a:bodyPr/>
                    <a:lstStyle/>
                    <a:p>
                      <a:endParaRPr lang="zh-CN" altLang="en-US" sz="1200" dirty="0"/>
                    </a:p>
                  </a:txBody>
                  <a:tcPr marL="6527" marR="6527" marT="0" marB="0"/>
                </a:tc>
              </a:tr>
              <a:tr h="282302">
                <a:tc>
                  <a:txBody>
                    <a:bodyPr/>
                    <a:lstStyle/>
                    <a:p>
                      <a:pPr indent="127000">
                        <a:lnSpc>
                          <a:spcPct val="150000"/>
                        </a:lnSpc>
                        <a:spcAft>
                          <a:spcPts val="0"/>
                        </a:spcAft>
                      </a:pPr>
                      <a:r>
                        <a:rPr lang="en-US" sz="1200" b="0" kern="100" dirty="0">
                          <a:effectLst/>
                        </a:rPr>
                        <a:t>Diamond-server</a:t>
                      </a:r>
                      <a:endParaRPr lang="zh-CN" sz="1200" b="0" kern="100" dirty="0">
                        <a:effectLst/>
                        <a:latin typeface="Calibri"/>
                        <a:ea typeface="宋体"/>
                        <a:cs typeface="Times New Roman"/>
                      </a:endParaRPr>
                    </a:p>
                  </a:txBody>
                  <a:tcPr marL="6527" marR="6527" marT="0" marB="0"/>
                </a:tc>
                <a:tc>
                  <a:txBody>
                    <a:bodyPr/>
                    <a:lstStyle/>
                    <a:p>
                      <a:pPr indent="127000">
                        <a:lnSpc>
                          <a:spcPct val="150000"/>
                        </a:lnSpc>
                        <a:spcAft>
                          <a:spcPts val="0"/>
                        </a:spcAft>
                      </a:pPr>
                      <a:r>
                        <a:rPr lang="en-US" sz="1200" kern="100" dirty="0">
                          <a:effectLst/>
                        </a:rPr>
                        <a:t>Diamond</a:t>
                      </a:r>
                      <a:r>
                        <a:rPr lang="zh-CN" sz="1200" kern="100" dirty="0">
                          <a:effectLst/>
                        </a:rPr>
                        <a:t>服务端的</a:t>
                      </a:r>
                      <a:r>
                        <a:rPr lang="en-US" sz="1200" kern="100" dirty="0">
                          <a:effectLst/>
                        </a:rPr>
                        <a:t>web</a:t>
                      </a:r>
                      <a:r>
                        <a:rPr lang="zh-CN" sz="1200" kern="100" dirty="0">
                          <a:effectLst/>
                        </a:rPr>
                        <a:t>程序</a:t>
                      </a:r>
                      <a:endParaRPr lang="zh-CN" sz="1200" kern="100" dirty="0">
                        <a:effectLst/>
                        <a:latin typeface="Calibri"/>
                        <a:ea typeface="宋体"/>
                        <a:cs typeface="Times New Roman"/>
                      </a:endParaRPr>
                    </a:p>
                  </a:txBody>
                  <a:tcPr marL="6527" marR="6527" marT="0" marB="0"/>
                </a:tc>
                <a:tc>
                  <a:txBody>
                    <a:bodyPr/>
                    <a:lstStyle/>
                    <a:p>
                      <a:pPr indent="127000" algn="r">
                        <a:lnSpc>
                          <a:spcPct val="150000"/>
                        </a:lnSpc>
                        <a:spcAft>
                          <a:spcPts val="0"/>
                        </a:spcAft>
                      </a:pPr>
                      <a:r>
                        <a:rPr lang="en-US" sz="1200" kern="100" dirty="0">
                          <a:effectLst/>
                        </a:rPr>
                        <a:t>2700</a:t>
                      </a:r>
                      <a:endParaRPr lang="zh-CN" sz="1200" kern="100" dirty="0">
                        <a:effectLst/>
                        <a:latin typeface="Calibri"/>
                        <a:ea typeface="宋体"/>
                        <a:cs typeface="Times New Roman"/>
                      </a:endParaRPr>
                    </a:p>
                  </a:txBody>
                  <a:tcPr marL="6527" marR="6527" marT="0" marB="0"/>
                </a:tc>
                <a:tc>
                  <a:txBody>
                    <a:bodyPr/>
                    <a:lstStyle/>
                    <a:p>
                      <a:pPr indent="127000" algn="r">
                        <a:lnSpc>
                          <a:spcPct val="150000"/>
                        </a:lnSpc>
                        <a:spcAft>
                          <a:spcPts val="0"/>
                        </a:spcAft>
                      </a:pPr>
                      <a:endParaRPr lang="zh-CN" sz="1200" kern="100" dirty="0">
                        <a:effectLst/>
                        <a:latin typeface="Calibri"/>
                        <a:ea typeface="宋体"/>
                        <a:cs typeface="Times New Roman"/>
                      </a:endParaRPr>
                    </a:p>
                  </a:txBody>
                  <a:tcPr marL="6527" marR="6527" marT="0" marB="0"/>
                </a:tc>
              </a:tr>
              <a:tr h="282302">
                <a:tc>
                  <a:txBody>
                    <a:bodyPr/>
                    <a:lstStyle/>
                    <a:p>
                      <a:pPr indent="127000">
                        <a:lnSpc>
                          <a:spcPct val="150000"/>
                        </a:lnSpc>
                        <a:spcAft>
                          <a:spcPts val="0"/>
                        </a:spcAft>
                      </a:pPr>
                      <a:r>
                        <a:rPr lang="en-US" sz="1200" b="0" kern="100" dirty="0">
                          <a:effectLst/>
                        </a:rPr>
                        <a:t>Diamond-client</a:t>
                      </a:r>
                      <a:endParaRPr lang="zh-CN" sz="1200" b="0" kern="100" dirty="0">
                        <a:effectLst/>
                        <a:latin typeface="Calibri"/>
                        <a:ea typeface="宋体"/>
                        <a:cs typeface="Times New Roman"/>
                      </a:endParaRPr>
                    </a:p>
                  </a:txBody>
                  <a:tcPr marL="6527" marR="6527" marT="0" marB="0"/>
                </a:tc>
                <a:tc>
                  <a:txBody>
                    <a:bodyPr/>
                    <a:lstStyle/>
                    <a:p>
                      <a:pPr indent="127000">
                        <a:lnSpc>
                          <a:spcPct val="150000"/>
                        </a:lnSpc>
                        <a:spcAft>
                          <a:spcPts val="0"/>
                        </a:spcAft>
                      </a:pPr>
                      <a:r>
                        <a:rPr lang="zh-CN" sz="1200" kern="100">
                          <a:effectLst/>
                        </a:rPr>
                        <a:t>部署在</a:t>
                      </a:r>
                      <a:r>
                        <a:rPr lang="en-US" sz="1200" kern="100">
                          <a:effectLst/>
                        </a:rPr>
                        <a:t>tddl</a:t>
                      </a:r>
                      <a:r>
                        <a:rPr lang="zh-CN" sz="1200" kern="100">
                          <a:effectLst/>
                        </a:rPr>
                        <a:t>端的</a:t>
                      </a:r>
                      <a:r>
                        <a:rPr lang="en-US" sz="1200" kern="100">
                          <a:effectLst/>
                        </a:rPr>
                        <a:t>diamond</a:t>
                      </a:r>
                      <a:r>
                        <a:rPr lang="zh-CN" sz="1200" kern="100">
                          <a:effectLst/>
                        </a:rPr>
                        <a:t>客户端程序</a:t>
                      </a:r>
                      <a:endParaRPr lang="zh-CN" sz="1200" kern="100">
                        <a:effectLst/>
                        <a:latin typeface="Calibri"/>
                        <a:ea typeface="宋体"/>
                        <a:cs typeface="Times New Roman"/>
                      </a:endParaRPr>
                    </a:p>
                  </a:txBody>
                  <a:tcPr marL="6527" marR="6527" marT="0" marB="0"/>
                </a:tc>
                <a:tc>
                  <a:txBody>
                    <a:bodyPr/>
                    <a:lstStyle/>
                    <a:p>
                      <a:pPr indent="127000" algn="r">
                        <a:lnSpc>
                          <a:spcPct val="150000"/>
                        </a:lnSpc>
                        <a:spcAft>
                          <a:spcPts val="0"/>
                        </a:spcAft>
                      </a:pPr>
                      <a:r>
                        <a:rPr lang="en-US" sz="1200" kern="100" dirty="0">
                          <a:effectLst/>
                        </a:rPr>
                        <a:t>3800</a:t>
                      </a:r>
                      <a:endParaRPr lang="zh-CN" sz="1200" kern="100" dirty="0">
                        <a:effectLst/>
                        <a:latin typeface="Calibri"/>
                        <a:ea typeface="宋体"/>
                        <a:cs typeface="Times New Roman"/>
                      </a:endParaRPr>
                    </a:p>
                  </a:txBody>
                  <a:tcPr marL="6527" marR="6527" marT="0" marB="0"/>
                </a:tc>
                <a:tc>
                  <a:txBody>
                    <a:bodyPr/>
                    <a:lstStyle/>
                    <a:p>
                      <a:pPr indent="127000" algn="r">
                        <a:lnSpc>
                          <a:spcPct val="150000"/>
                        </a:lnSpc>
                        <a:spcAft>
                          <a:spcPts val="0"/>
                        </a:spcAft>
                      </a:pPr>
                      <a:endParaRPr lang="zh-CN" sz="1200" kern="100" dirty="0">
                        <a:effectLst/>
                        <a:latin typeface="Calibri"/>
                        <a:ea typeface="宋体"/>
                        <a:cs typeface="Times New Roman"/>
                      </a:endParaRPr>
                    </a:p>
                  </a:txBody>
                  <a:tcPr marL="6527" marR="6527" marT="0" marB="0"/>
                </a:tc>
              </a:tr>
              <a:tr h="282302">
                <a:tc>
                  <a:txBody>
                    <a:bodyPr/>
                    <a:lstStyle/>
                    <a:p>
                      <a:pPr indent="127000">
                        <a:lnSpc>
                          <a:spcPct val="150000"/>
                        </a:lnSpc>
                        <a:spcAft>
                          <a:spcPts val="0"/>
                        </a:spcAft>
                      </a:pPr>
                      <a:r>
                        <a:rPr lang="en-US" sz="1200" b="0" kern="100" dirty="0">
                          <a:effectLst/>
                        </a:rPr>
                        <a:t>Diamond-</a:t>
                      </a:r>
                      <a:r>
                        <a:rPr lang="en-US" sz="1200" b="0" kern="100" dirty="0" err="1">
                          <a:effectLst/>
                        </a:rPr>
                        <a:t>utils</a:t>
                      </a:r>
                      <a:endParaRPr lang="zh-CN" sz="1200" b="0" kern="100" dirty="0">
                        <a:effectLst/>
                        <a:latin typeface="Calibri"/>
                        <a:ea typeface="宋体"/>
                        <a:cs typeface="Times New Roman"/>
                      </a:endParaRPr>
                    </a:p>
                  </a:txBody>
                  <a:tcPr marL="6527" marR="6527" marT="0" marB="0"/>
                </a:tc>
                <a:tc>
                  <a:txBody>
                    <a:bodyPr/>
                    <a:lstStyle/>
                    <a:p>
                      <a:pPr indent="127000">
                        <a:lnSpc>
                          <a:spcPct val="150000"/>
                        </a:lnSpc>
                        <a:spcAft>
                          <a:spcPts val="0"/>
                        </a:spcAft>
                      </a:pPr>
                      <a:r>
                        <a:rPr lang="zh-CN" sz="1200" kern="100">
                          <a:effectLst/>
                        </a:rPr>
                        <a:t>公共功能</a:t>
                      </a:r>
                      <a:endParaRPr lang="zh-CN" sz="1200" kern="100">
                        <a:effectLst/>
                        <a:latin typeface="Calibri"/>
                        <a:ea typeface="宋体"/>
                        <a:cs typeface="Times New Roman"/>
                      </a:endParaRPr>
                    </a:p>
                  </a:txBody>
                  <a:tcPr marL="6527" marR="6527" marT="0" marB="0"/>
                </a:tc>
                <a:tc>
                  <a:txBody>
                    <a:bodyPr/>
                    <a:lstStyle/>
                    <a:p>
                      <a:pPr indent="127000" algn="r">
                        <a:lnSpc>
                          <a:spcPct val="150000"/>
                        </a:lnSpc>
                        <a:spcAft>
                          <a:spcPts val="0"/>
                        </a:spcAft>
                      </a:pPr>
                      <a:r>
                        <a:rPr lang="en-US" sz="1200" kern="100" dirty="0">
                          <a:effectLst/>
                        </a:rPr>
                        <a:t>2000</a:t>
                      </a:r>
                      <a:endParaRPr lang="zh-CN" sz="1200" kern="100" dirty="0">
                        <a:effectLst/>
                        <a:latin typeface="Calibri"/>
                        <a:ea typeface="宋体"/>
                        <a:cs typeface="Times New Roman"/>
                      </a:endParaRPr>
                    </a:p>
                  </a:txBody>
                  <a:tcPr marL="6527" marR="6527" marT="0" marB="0"/>
                </a:tc>
                <a:tc>
                  <a:txBody>
                    <a:bodyPr/>
                    <a:lstStyle/>
                    <a:p>
                      <a:pPr indent="127000" algn="r">
                        <a:lnSpc>
                          <a:spcPct val="150000"/>
                        </a:lnSpc>
                        <a:spcAft>
                          <a:spcPts val="0"/>
                        </a:spcAft>
                      </a:pPr>
                      <a:endParaRPr lang="zh-CN" sz="1200" kern="100" dirty="0">
                        <a:effectLst/>
                        <a:latin typeface="Calibri"/>
                        <a:ea typeface="宋体"/>
                        <a:cs typeface="Times New Roman"/>
                      </a:endParaRPr>
                    </a:p>
                  </a:txBody>
                  <a:tcPr marL="6527" marR="6527" marT="0" marB="0"/>
                </a:tc>
              </a:tr>
            </a:tbl>
          </a:graphicData>
        </a:graphic>
      </p:graphicFrame>
      <p:sp>
        <p:nvSpPr>
          <p:cNvPr id="9" name="矩形 8"/>
          <p:cNvSpPr/>
          <p:nvPr/>
        </p:nvSpPr>
        <p:spPr>
          <a:xfrm>
            <a:off x="28936" y="636088"/>
            <a:ext cx="8737693" cy="338554"/>
          </a:xfrm>
          <a:prstGeom prst="rect">
            <a:avLst/>
          </a:prstGeom>
          <a:ln w="3175">
            <a:noFill/>
          </a:ln>
        </p:spPr>
        <p:txBody>
          <a:bodyPr wrap="square">
            <a:spAutoFit/>
          </a:bodyPr>
          <a:lstStyle/>
          <a:p>
            <a:pPr algn="l"/>
            <a:r>
              <a:rPr lang="en-US" altLang="zh-CN" sz="1600" b="0" dirty="0" smtClean="0">
                <a:latin typeface="微软雅黑" pitchFamily="34" charset="-122"/>
                <a:ea typeface="微软雅黑" pitchFamily="34" charset="-122"/>
              </a:rPr>
              <a:t>TDDL5.0</a:t>
            </a:r>
            <a:r>
              <a:rPr lang="zh-CN" altLang="en-US" sz="1600" b="0" dirty="0" smtClean="0">
                <a:latin typeface="微软雅黑" pitchFamily="34" charset="-122"/>
                <a:ea typeface="微软雅黑" pitchFamily="34" charset="-122"/>
              </a:rPr>
              <a:t>和</a:t>
            </a:r>
            <a:r>
              <a:rPr lang="en-US" altLang="zh-CN" sz="1600" b="0" dirty="0" smtClean="0">
                <a:latin typeface="微软雅黑" pitchFamily="34" charset="-122"/>
                <a:ea typeface="微软雅黑" pitchFamily="34" charset="-122"/>
              </a:rPr>
              <a:t>diamond</a:t>
            </a:r>
            <a:r>
              <a:rPr lang="zh-CN" altLang="en-US" sz="1600" b="0" dirty="0" smtClean="0">
                <a:latin typeface="微软雅黑" pitchFamily="34" charset="-122"/>
                <a:ea typeface="微软雅黑" pitchFamily="34" charset="-122"/>
              </a:rPr>
              <a:t>共</a:t>
            </a:r>
            <a:r>
              <a:rPr lang="en-US" altLang="zh-CN" sz="1600" b="0" dirty="0" smtClean="0">
                <a:latin typeface="微软雅黑" pitchFamily="34" charset="-122"/>
                <a:ea typeface="微软雅黑" pitchFamily="34" charset="-122"/>
              </a:rPr>
              <a:t>17</a:t>
            </a:r>
            <a:r>
              <a:rPr lang="zh-CN" altLang="en-US" sz="1600" b="0" dirty="0" smtClean="0">
                <a:latin typeface="微软雅黑" pitchFamily="34" charset="-122"/>
                <a:ea typeface="微软雅黑" pitchFamily="34" charset="-122"/>
              </a:rPr>
              <a:t>个模块，总代码行数</a:t>
            </a:r>
            <a:r>
              <a:rPr lang="en-US" altLang="zh-CN" sz="1600" b="0" dirty="0" smtClean="0">
                <a:latin typeface="微软雅黑" pitchFamily="34" charset="-122"/>
                <a:ea typeface="微软雅黑" pitchFamily="34" charset="-122"/>
              </a:rPr>
              <a:t>15</a:t>
            </a:r>
            <a:r>
              <a:rPr lang="zh-CN" altLang="en-US" sz="1600" b="0" dirty="0" smtClean="0">
                <a:latin typeface="微软雅黑" pitchFamily="34" charset="-122"/>
                <a:ea typeface="微软雅黑" pitchFamily="34" charset="-122"/>
              </a:rPr>
              <a:t>万行左右</a:t>
            </a:r>
            <a:r>
              <a:rPr lang="zh-CN" altLang="en-US" sz="1600" b="0" dirty="0">
                <a:latin typeface="微软雅黑" pitchFamily="34" charset="-122"/>
                <a:ea typeface="微软雅黑" pitchFamily="34" charset="-122"/>
              </a:rPr>
              <a:t>。</a:t>
            </a:r>
            <a:endParaRPr lang="en-US" altLang="zh-CN" sz="1600" b="0" dirty="0" smtClean="0">
              <a:solidFill>
                <a:schemeClr val="bg2"/>
              </a:solidFill>
              <a:latin typeface="微软雅黑" pitchFamily="34" charset="-122"/>
              <a:ea typeface="微软雅黑" pitchFamily="34" charset="-122"/>
            </a:endParaRPr>
          </a:p>
        </p:txBody>
      </p:sp>
    </p:spTree>
    <p:extLst>
      <p:ext uri="{BB962C8B-B14F-4D97-AF65-F5344CB8AC3E}">
        <p14:creationId xmlns:p14="http://schemas.microsoft.com/office/powerpoint/2010/main" val="2946839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TDDL5.0</a:t>
            </a:r>
            <a:r>
              <a:rPr lang="zh-CN" altLang="en-US" sz="2000" dirty="0" smtClean="0">
                <a:solidFill>
                  <a:srgbClr val="0070C0"/>
                </a:solidFill>
                <a:latin typeface="微软雅黑" pitchFamily="34" charset="-122"/>
                <a:ea typeface="微软雅黑" pitchFamily="34" charset="-122"/>
              </a:rPr>
              <a:t>模块间调用关系</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479749064"/>
              </p:ext>
            </p:extLst>
          </p:nvPr>
        </p:nvGraphicFramePr>
        <p:xfrm>
          <a:off x="14068" y="712563"/>
          <a:ext cx="9144000" cy="6029325"/>
        </p:xfrm>
        <a:graphic>
          <a:graphicData uri="http://schemas.openxmlformats.org/presentationml/2006/ole">
            <mc:AlternateContent xmlns:mc="http://schemas.openxmlformats.org/markup-compatibility/2006">
              <mc:Choice xmlns:v="urn:schemas-microsoft-com:vml" Requires="v">
                <p:oleObj spid="_x0000_s11768" name="Visio" r:id="rId4" imgW="21592570" imgH="13276683" progId="Visio.Drawing.11">
                  <p:embed/>
                </p:oleObj>
              </mc:Choice>
              <mc:Fallback>
                <p:oleObj name="Visio" r:id="rId4" imgW="21592570" imgH="13276683" progId="Visio.Drawing.11">
                  <p:embed/>
                  <p:pic>
                    <p:nvPicPr>
                      <p:cNvPr id="0" name="Object 3"/>
                      <p:cNvPicPr>
                        <a:picLocks noChangeAspect="1" noChangeArrowheads="1"/>
                      </p:cNvPicPr>
                      <p:nvPr/>
                    </p:nvPicPr>
                    <p:blipFill>
                      <a:blip r:embed="rId5"/>
                      <a:srcRect/>
                      <a:stretch>
                        <a:fillRect/>
                      </a:stretch>
                    </p:blipFill>
                    <p:spPr bwMode="auto">
                      <a:xfrm>
                        <a:off x="14068" y="712563"/>
                        <a:ext cx="9144000" cy="6029325"/>
                      </a:xfrm>
                      <a:prstGeom prst="rect">
                        <a:avLst/>
                      </a:prstGeom>
                      <a:noFill/>
                    </p:spPr>
                  </p:pic>
                </p:oleObj>
              </mc:Fallback>
            </mc:AlternateContent>
          </a:graphicData>
        </a:graphic>
      </p:graphicFrame>
      <p:sp>
        <p:nvSpPr>
          <p:cNvPr id="6" name="椭圆 5"/>
          <p:cNvSpPr/>
          <p:nvPr/>
        </p:nvSpPr>
        <p:spPr bwMode="auto">
          <a:xfrm>
            <a:off x="5007429" y="5109475"/>
            <a:ext cx="595085" cy="377371"/>
          </a:xfrm>
          <a:prstGeom prst="ellipse">
            <a:avLst/>
          </a:prstGeom>
          <a:noFill/>
          <a:ln w="28575"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8" name="椭圆 7"/>
          <p:cNvSpPr/>
          <p:nvPr/>
        </p:nvSpPr>
        <p:spPr bwMode="auto">
          <a:xfrm>
            <a:off x="3889382" y="4963885"/>
            <a:ext cx="595086" cy="377371"/>
          </a:xfrm>
          <a:prstGeom prst="ellipse">
            <a:avLst/>
          </a:prstGeom>
          <a:noFill/>
          <a:ln w="28575"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sp>
        <p:nvSpPr>
          <p:cNvPr id="9" name="椭圆 8"/>
          <p:cNvSpPr/>
          <p:nvPr/>
        </p:nvSpPr>
        <p:spPr bwMode="auto">
          <a:xfrm>
            <a:off x="1524000" y="4470846"/>
            <a:ext cx="624114" cy="362857"/>
          </a:xfrm>
          <a:prstGeom prst="ellipse">
            <a:avLst/>
          </a:prstGeom>
          <a:noFill/>
          <a:ln w="28575"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868783360"/>
              </p:ext>
            </p:extLst>
          </p:nvPr>
        </p:nvGraphicFramePr>
        <p:xfrm>
          <a:off x="239151" y="671596"/>
          <a:ext cx="8679766" cy="5937662"/>
        </p:xfrm>
        <a:graphic>
          <a:graphicData uri="http://schemas.openxmlformats.org/presentationml/2006/ole">
            <mc:AlternateContent xmlns:mc="http://schemas.openxmlformats.org/markup-compatibility/2006">
              <mc:Choice xmlns:v="urn:schemas-microsoft-com:vml" Requires="v">
                <p:oleObj spid="_x0000_s11769" name="Visio" r:id="rId6" imgW="5608561" imgH="6616612" progId="Visio.Drawing.11">
                  <p:embed/>
                </p:oleObj>
              </mc:Choice>
              <mc:Fallback>
                <p:oleObj name="Visio" r:id="rId6" imgW="5608561" imgH="6616612" progId="Visio.Drawing.11">
                  <p:embed/>
                  <p:pic>
                    <p:nvPicPr>
                      <p:cNvPr id="0" name="对象 10"/>
                      <p:cNvPicPr>
                        <a:picLocks noChangeAspect="1" noChangeArrowheads="1"/>
                      </p:cNvPicPr>
                      <p:nvPr/>
                    </p:nvPicPr>
                    <p:blipFill>
                      <a:blip r:embed="rId7"/>
                      <a:srcRect/>
                      <a:stretch>
                        <a:fillRect/>
                      </a:stretch>
                    </p:blipFill>
                    <p:spPr bwMode="auto">
                      <a:xfrm>
                        <a:off x="239151" y="671596"/>
                        <a:ext cx="8679766" cy="5937662"/>
                      </a:xfrm>
                      <a:prstGeom prst="rect">
                        <a:avLst/>
                      </a:prstGeom>
                      <a:solidFill>
                        <a:srgbClr val="FFFFCC"/>
                      </a:solidFill>
                      <a:ln w="9525">
                        <a:solidFill>
                          <a:srgbClr val="FFC000"/>
                        </a:solidFill>
                        <a:miter lim="800000"/>
                        <a:headEnd/>
                        <a:tailEnd/>
                      </a:ln>
                    </p:spPr>
                  </p:pic>
                </p:oleObj>
              </mc:Fallback>
            </mc:AlternateContent>
          </a:graphicData>
        </a:graphic>
      </p:graphicFrame>
    </p:spTree>
    <p:extLst>
      <p:ext uri="{BB962C8B-B14F-4D97-AF65-F5344CB8AC3E}">
        <p14:creationId xmlns:p14="http://schemas.microsoft.com/office/powerpoint/2010/main" val="17248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1" fill="hold" nodeType="clickEffect">
                                  <p:stCondLst>
                                    <p:cond delay="0"/>
                                  </p:stCondLst>
                                  <p:childTnLst>
                                    <p:anim calcmode="lin" valueType="num">
                                      <p:cBhvr additive="base">
                                        <p:cTn id="25" dur="500"/>
                                        <p:tgtEl>
                                          <p:spTgt spid="12"/>
                                        </p:tgtEl>
                                        <p:attrNameLst>
                                          <p:attrName>ppt_x</p:attrName>
                                        </p:attrNameLst>
                                      </p:cBhvr>
                                      <p:tavLst>
                                        <p:tav tm="0">
                                          <p:val>
                                            <p:strVal val="ppt_x"/>
                                          </p:val>
                                        </p:tav>
                                        <p:tav tm="100000">
                                          <p:val>
                                            <p:strVal val="ppt_x"/>
                                          </p:val>
                                        </p:tav>
                                      </p:tavLst>
                                    </p:anim>
                                    <p:anim calcmode="lin" valueType="num">
                                      <p:cBhvr additive="base">
                                        <p:cTn id="26" dur="500"/>
                                        <p:tgtEl>
                                          <p:spTgt spid="12"/>
                                        </p:tgtEl>
                                        <p:attrNameLst>
                                          <p:attrName>ppt_y</p:attrName>
                                        </p:attrNameLst>
                                      </p:cBhvr>
                                      <p:tavLst>
                                        <p:tav tm="0">
                                          <p:val>
                                            <p:strVal val="ppt_y"/>
                                          </p:val>
                                        </p:tav>
                                        <p:tav tm="100000">
                                          <p:val>
                                            <p:strVal val="0-ppt_h/2"/>
                                          </p:val>
                                        </p:tav>
                                      </p:tavLst>
                                    </p:anim>
                                    <p:set>
                                      <p:cBhvr>
                                        <p:cTn id="2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2"/>
          <p:cNvSpPr txBox="1">
            <a:spLocks noChangeArrowheads="1"/>
          </p:cNvSpPr>
          <p:nvPr/>
        </p:nvSpPr>
        <p:spPr bwMode="auto">
          <a:xfrm>
            <a:off x="0" y="142875"/>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bg1"/>
                </a:solidFill>
                <a:latin typeface="楷体_GB2312" pitchFamily="49" charset="-122"/>
                <a:ea typeface="宋体" pitchFamily="2" charset="-122"/>
              </a:defRPr>
            </a:lvl1pPr>
            <a:lvl2pPr marL="742950" indent="-285750" eaLnBrk="0" hangingPunct="0">
              <a:defRPr kumimoji="1" b="1">
                <a:solidFill>
                  <a:schemeClr val="bg1"/>
                </a:solidFill>
                <a:latin typeface="楷体_GB2312" pitchFamily="49" charset="-122"/>
                <a:ea typeface="宋体" pitchFamily="2" charset="-122"/>
              </a:defRPr>
            </a:lvl2pPr>
            <a:lvl3pPr marL="1143000" indent="-228600" eaLnBrk="0" hangingPunct="0">
              <a:defRPr kumimoji="1" b="1">
                <a:solidFill>
                  <a:schemeClr val="bg1"/>
                </a:solidFill>
                <a:latin typeface="楷体_GB2312" pitchFamily="49" charset="-122"/>
                <a:ea typeface="宋体" pitchFamily="2" charset="-122"/>
              </a:defRPr>
            </a:lvl3pPr>
            <a:lvl4pPr marL="1600200" indent="-228600" eaLnBrk="0" hangingPunct="0">
              <a:defRPr kumimoji="1" b="1">
                <a:solidFill>
                  <a:schemeClr val="bg1"/>
                </a:solidFill>
                <a:latin typeface="楷体_GB2312" pitchFamily="49" charset="-122"/>
                <a:ea typeface="宋体" pitchFamily="2" charset="-122"/>
              </a:defRPr>
            </a:lvl4pPr>
            <a:lvl5pPr marL="2057400" indent="-228600" eaLnBrk="0" hangingPunct="0">
              <a:defRPr kumimoji="1" b="1">
                <a:solidFill>
                  <a:schemeClr val="bg1"/>
                </a:solidFill>
                <a:latin typeface="楷体_GB2312" pitchFamily="49" charset="-122"/>
                <a:ea typeface="宋体" pitchFamily="2" charset="-122"/>
              </a:defRPr>
            </a:lvl5pPr>
            <a:lvl6pPr marL="25146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6pPr>
            <a:lvl7pPr marL="29718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7pPr>
            <a:lvl8pPr marL="34290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8pPr>
            <a:lvl9pPr marL="3886200" indent="-228600" eaLnBrk="0" fontAlgn="base" hangingPunct="0">
              <a:spcBef>
                <a:spcPct val="0"/>
              </a:spcBef>
              <a:spcAft>
                <a:spcPct val="0"/>
              </a:spcAft>
              <a:defRPr kumimoji="1" b="1">
                <a:solidFill>
                  <a:schemeClr val="bg1"/>
                </a:solidFill>
                <a:latin typeface="楷体_GB2312" pitchFamily="49" charset="-122"/>
                <a:ea typeface="宋体" pitchFamily="2" charset="-122"/>
              </a:defRPr>
            </a:lvl9pPr>
          </a:lstStyle>
          <a:p>
            <a:pPr algn="l" eaLnBrk="1" hangingPunct="1"/>
            <a:r>
              <a:rPr lang="en-US" altLang="zh-CN" sz="2000" dirty="0" smtClean="0">
                <a:solidFill>
                  <a:srgbClr val="0070C0"/>
                </a:solidFill>
                <a:latin typeface="微软雅黑" pitchFamily="34" charset="-122"/>
                <a:ea typeface="微软雅黑" pitchFamily="34" charset="-122"/>
              </a:rPr>
              <a:t>TDDL5.0</a:t>
            </a:r>
            <a:r>
              <a:rPr lang="zh-CN" altLang="en-US" sz="2000" dirty="0" smtClean="0">
                <a:solidFill>
                  <a:srgbClr val="0070C0"/>
                </a:solidFill>
                <a:latin typeface="微软雅黑" pitchFamily="34" charset="-122"/>
                <a:ea typeface="微软雅黑" pitchFamily="34" charset="-122"/>
              </a:rPr>
              <a:t>三层数据源的代码占比</a:t>
            </a:r>
            <a:endParaRPr lang="zh-CN" altLang="en-US" sz="2000" dirty="0">
              <a:solidFill>
                <a:srgbClr val="0070C0"/>
              </a:solidFill>
              <a:latin typeface="微软雅黑" pitchFamily="34" charset="-122"/>
              <a:ea typeface="微软雅黑" pitchFamily="34"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3976429698"/>
              </p:ext>
            </p:extLst>
          </p:nvPr>
        </p:nvGraphicFramePr>
        <p:xfrm>
          <a:off x="246743" y="914398"/>
          <a:ext cx="3468913" cy="1909223"/>
        </p:xfrm>
        <a:graphic>
          <a:graphicData uri="http://schemas.openxmlformats.org/drawingml/2006/table">
            <a:tbl>
              <a:tblPr>
                <a:tableStyleId>{5DA37D80-6434-44D0-A028-1B22A696006F}</a:tableStyleId>
              </a:tblPr>
              <a:tblGrid>
                <a:gridCol w="1117600"/>
                <a:gridCol w="1360195"/>
                <a:gridCol w="991118"/>
              </a:tblGrid>
              <a:tr h="522515">
                <a:tc>
                  <a:txBody>
                    <a:bodyPr/>
                    <a:lstStyle/>
                    <a:p>
                      <a:pPr algn="l" fontAlgn="ctr"/>
                      <a:endParaRPr lang="zh-CN" altLang="en-US" sz="1100" b="0" i="0" u="none" strike="noStrike" dirty="0">
                        <a:solidFill>
                          <a:srgbClr val="000000"/>
                        </a:solidFill>
                        <a:effectLst/>
                        <a:latin typeface="宋体"/>
                      </a:endParaRPr>
                    </a:p>
                  </a:txBody>
                  <a:tcPr marL="9525" marR="9525" marT="9525" marB="0" anchor="ctr"/>
                </a:tc>
                <a:tc>
                  <a:txBody>
                    <a:bodyPr/>
                    <a:lstStyle/>
                    <a:p>
                      <a:pPr algn="ctr" fontAlgn="ctr"/>
                      <a:r>
                        <a:rPr lang="zh-CN" altLang="en-US" sz="1100" u="none" strike="noStrike" dirty="0">
                          <a:effectLst/>
                        </a:rPr>
                        <a:t>代码</a:t>
                      </a:r>
                      <a:r>
                        <a:rPr lang="zh-CN" altLang="en-US" sz="1100" u="none" strike="noStrike" dirty="0" smtClean="0">
                          <a:effectLst/>
                        </a:rPr>
                        <a:t>行数</a:t>
                      </a:r>
                      <a:endParaRPr lang="zh-CN" altLang="en-US" sz="1100" b="0" i="0" u="none" strike="noStrike" dirty="0">
                        <a:solidFill>
                          <a:srgbClr val="000000"/>
                        </a:solidFill>
                        <a:effectLst/>
                        <a:latin typeface="宋体"/>
                      </a:endParaRPr>
                    </a:p>
                  </a:txBody>
                  <a:tcPr marL="9525" marR="9525" marT="9525" marB="0" anchor="ctr"/>
                </a:tc>
                <a:tc>
                  <a:txBody>
                    <a:bodyPr/>
                    <a:lstStyle/>
                    <a:p>
                      <a:pPr algn="ctr" fontAlgn="ctr"/>
                      <a:r>
                        <a:rPr lang="zh-CN" altLang="en-US" sz="1100" u="none" strike="noStrike" dirty="0">
                          <a:effectLst/>
                        </a:rPr>
                        <a:t>占比</a:t>
                      </a:r>
                      <a:endParaRPr lang="zh-CN" altLang="en-US" sz="1100" b="0" i="0" u="none" strike="noStrike" dirty="0">
                        <a:solidFill>
                          <a:srgbClr val="000000"/>
                        </a:solidFill>
                        <a:effectLst/>
                        <a:latin typeface="宋体"/>
                      </a:endParaRPr>
                    </a:p>
                  </a:txBody>
                  <a:tcPr marL="9525" marR="9525" marT="9525" marB="0" anchor="ctr"/>
                </a:tc>
              </a:tr>
              <a:tr h="346677">
                <a:tc>
                  <a:txBody>
                    <a:bodyPr/>
                    <a:lstStyle/>
                    <a:p>
                      <a:pPr algn="l" fontAlgn="ctr"/>
                      <a:r>
                        <a:rPr lang="en-US" sz="1100" u="none" strike="noStrike" dirty="0">
                          <a:effectLst/>
                        </a:rPr>
                        <a:t>Atom</a:t>
                      </a:r>
                      <a:r>
                        <a:rPr lang="zh-CN" altLang="en-US" sz="1100" u="none" strike="noStrike" dirty="0">
                          <a:effectLst/>
                        </a:rPr>
                        <a:t>层相关</a:t>
                      </a:r>
                      <a:endParaRPr lang="zh-CN" altLang="en-US" sz="1100" b="0" i="0" u="none" strike="noStrike" dirty="0">
                        <a:solidFill>
                          <a:srgbClr val="000000"/>
                        </a:solidFill>
                        <a:effectLst/>
                        <a:latin typeface="宋体"/>
                      </a:endParaRPr>
                    </a:p>
                  </a:txBody>
                  <a:tcPr marL="9525" marR="9525" marT="9525" marB="0" anchor="ctr"/>
                </a:tc>
                <a:tc>
                  <a:txBody>
                    <a:bodyPr/>
                    <a:lstStyle/>
                    <a:p>
                      <a:pPr algn="ctr" fontAlgn="ctr"/>
                      <a:r>
                        <a:rPr lang="en-US" altLang="zh-CN" sz="1100" u="none" strike="noStrike" dirty="0" smtClean="0">
                          <a:effectLst/>
                        </a:rPr>
                        <a:t>12000</a:t>
                      </a:r>
                      <a:endParaRPr lang="en-US" altLang="zh-CN" sz="1100" b="0" i="0" u="none" strike="noStrike" dirty="0">
                        <a:solidFill>
                          <a:srgbClr val="000000"/>
                        </a:solidFill>
                        <a:effectLst/>
                        <a:latin typeface="宋体"/>
                      </a:endParaRPr>
                    </a:p>
                  </a:txBody>
                  <a:tcPr marL="9525" marR="9525" marT="9525" marB="0" anchor="ctr"/>
                </a:tc>
                <a:tc>
                  <a:txBody>
                    <a:bodyPr/>
                    <a:lstStyle/>
                    <a:p>
                      <a:pPr algn="ctr" fontAlgn="ctr"/>
                      <a:r>
                        <a:rPr lang="en-US" altLang="zh-CN" sz="1100" u="none" strike="noStrike" dirty="0" smtClean="0">
                          <a:effectLst/>
                        </a:rPr>
                        <a:t>8%</a:t>
                      </a:r>
                      <a:endParaRPr lang="en-US" altLang="zh-CN" sz="1100" b="0" i="0" u="none" strike="noStrike" dirty="0">
                        <a:solidFill>
                          <a:srgbClr val="000000"/>
                        </a:solidFill>
                        <a:effectLst/>
                        <a:latin typeface="宋体"/>
                      </a:endParaRPr>
                    </a:p>
                  </a:txBody>
                  <a:tcPr marL="9525" marR="9525" marT="9525" marB="0" anchor="ctr"/>
                </a:tc>
              </a:tr>
              <a:tr h="346677">
                <a:tc>
                  <a:txBody>
                    <a:bodyPr/>
                    <a:lstStyle/>
                    <a:p>
                      <a:pPr algn="l" fontAlgn="ctr"/>
                      <a:r>
                        <a:rPr lang="en-US" sz="1100" u="none" strike="noStrike" dirty="0">
                          <a:effectLst/>
                        </a:rPr>
                        <a:t>Group</a:t>
                      </a:r>
                      <a:r>
                        <a:rPr lang="zh-CN" altLang="en-US" sz="1100" u="none" strike="noStrike" dirty="0">
                          <a:effectLst/>
                        </a:rPr>
                        <a:t>层相关</a:t>
                      </a:r>
                      <a:endParaRPr lang="zh-CN" altLang="en-US" sz="1100" b="0" i="0" u="none" strike="noStrike" dirty="0">
                        <a:solidFill>
                          <a:srgbClr val="000000"/>
                        </a:solidFill>
                        <a:effectLst/>
                        <a:latin typeface="宋体"/>
                      </a:endParaRPr>
                    </a:p>
                  </a:txBody>
                  <a:tcPr marL="9525" marR="9525" marT="9525" marB="0" anchor="ctr"/>
                </a:tc>
                <a:tc>
                  <a:txBody>
                    <a:bodyPr/>
                    <a:lstStyle/>
                    <a:p>
                      <a:pPr algn="ctr" fontAlgn="ctr"/>
                      <a:r>
                        <a:rPr lang="en-US" altLang="zh-CN" sz="1100" u="none" strike="noStrike" dirty="0" smtClean="0">
                          <a:effectLst/>
                        </a:rPr>
                        <a:t>10000</a:t>
                      </a:r>
                      <a:endParaRPr lang="en-US" altLang="zh-CN" sz="1100" b="0" i="0" u="none" strike="noStrike" dirty="0">
                        <a:solidFill>
                          <a:srgbClr val="000000"/>
                        </a:solidFill>
                        <a:effectLst/>
                        <a:latin typeface="宋体"/>
                      </a:endParaRPr>
                    </a:p>
                  </a:txBody>
                  <a:tcPr marL="9525" marR="9525" marT="9525" marB="0" anchor="ctr"/>
                </a:tc>
                <a:tc>
                  <a:txBody>
                    <a:bodyPr/>
                    <a:lstStyle/>
                    <a:p>
                      <a:pPr algn="ctr" fontAlgn="ctr"/>
                      <a:r>
                        <a:rPr lang="en-US" altLang="zh-CN" sz="1100" u="none" strike="noStrike" dirty="0" smtClean="0">
                          <a:effectLst/>
                        </a:rPr>
                        <a:t>7%</a:t>
                      </a:r>
                      <a:endParaRPr lang="en-US" altLang="zh-CN" sz="1100" b="0" i="0" u="none" strike="noStrike" dirty="0">
                        <a:solidFill>
                          <a:srgbClr val="000000"/>
                        </a:solidFill>
                        <a:effectLst/>
                        <a:latin typeface="宋体"/>
                      </a:endParaRPr>
                    </a:p>
                  </a:txBody>
                  <a:tcPr marL="9525" marR="9525" marT="9525" marB="0" anchor="ctr"/>
                </a:tc>
              </a:tr>
              <a:tr h="346677">
                <a:tc>
                  <a:txBody>
                    <a:bodyPr/>
                    <a:lstStyle/>
                    <a:p>
                      <a:pPr algn="l" fontAlgn="ctr"/>
                      <a:r>
                        <a:rPr lang="en-US" sz="1100" u="none" strike="noStrike" kern="1200" dirty="0">
                          <a:solidFill>
                            <a:schemeClr val="tx1"/>
                          </a:solidFill>
                          <a:effectLst/>
                          <a:latin typeface="+mn-lt"/>
                          <a:ea typeface="+mn-ea"/>
                          <a:cs typeface="+mn-cs"/>
                        </a:rPr>
                        <a:t>Matrix</a:t>
                      </a:r>
                      <a:r>
                        <a:rPr lang="zh-CN" altLang="en-US" sz="1100" u="none" strike="noStrike" kern="1200" dirty="0">
                          <a:solidFill>
                            <a:schemeClr val="tx1"/>
                          </a:solidFill>
                          <a:effectLst/>
                          <a:latin typeface="+mn-lt"/>
                          <a:ea typeface="+mn-ea"/>
                          <a:cs typeface="+mn-cs"/>
                        </a:rPr>
                        <a:t>层相关</a:t>
                      </a:r>
                    </a:p>
                  </a:txBody>
                  <a:tcPr marL="9525" marR="9525" marT="9525" marB="0" anchor="ctr"/>
                </a:tc>
                <a:tc>
                  <a:txBody>
                    <a:bodyPr/>
                    <a:lstStyle/>
                    <a:p>
                      <a:pPr algn="ctr" fontAlgn="ctr"/>
                      <a:r>
                        <a:rPr lang="en-US" altLang="zh-CN" sz="1100" u="none" strike="noStrike" kern="1200" dirty="0">
                          <a:solidFill>
                            <a:schemeClr val="tx1"/>
                          </a:solidFill>
                          <a:effectLst/>
                          <a:latin typeface="+mn-lt"/>
                          <a:ea typeface="+mn-ea"/>
                          <a:cs typeface="+mn-cs"/>
                        </a:rPr>
                        <a:t>110000</a:t>
                      </a:r>
                    </a:p>
                  </a:txBody>
                  <a:tcPr marL="9525" marR="9525" marT="9525" marB="0" anchor="ctr"/>
                </a:tc>
                <a:tc>
                  <a:txBody>
                    <a:bodyPr/>
                    <a:lstStyle/>
                    <a:p>
                      <a:pPr algn="ctr" fontAlgn="ctr"/>
                      <a:r>
                        <a:rPr lang="en-US" altLang="zh-CN" sz="1100" u="none" strike="noStrike" kern="1200" dirty="0" smtClean="0">
                          <a:solidFill>
                            <a:schemeClr val="tx1"/>
                          </a:solidFill>
                          <a:effectLst/>
                          <a:latin typeface="+mn-lt"/>
                          <a:ea typeface="+mn-ea"/>
                          <a:cs typeface="+mn-cs"/>
                        </a:rPr>
                        <a:t>70%</a:t>
                      </a:r>
                      <a:endParaRPr lang="en-US" altLang="zh-CN" sz="1100" u="none" strike="noStrike" kern="1200" dirty="0">
                        <a:solidFill>
                          <a:schemeClr val="tx1"/>
                        </a:solidFill>
                        <a:effectLst/>
                        <a:latin typeface="+mn-lt"/>
                        <a:ea typeface="+mn-ea"/>
                        <a:cs typeface="+mn-cs"/>
                      </a:endParaRPr>
                    </a:p>
                  </a:txBody>
                  <a:tcPr marL="9525" marR="9525" marT="9525" marB="0" anchor="ctr"/>
                </a:tc>
              </a:tr>
              <a:tr h="346677">
                <a:tc>
                  <a:txBody>
                    <a:bodyPr/>
                    <a:lstStyle/>
                    <a:p>
                      <a:pPr algn="l" fontAlgn="ctr"/>
                      <a:r>
                        <a:rPr lang="zh-CN" altLang="en-US" sz="1100" u="none" strike="noStrike" kern="1200" dirty="0" smtClean="0">
                          <a:solidFill>
                            <a:schemeClr val="tx1"/>
                          </a:solidFill>
                          <a:effectLst/>
                          <a:latin typeface="+mn-lt"/>
                          <a:ea typeface="+mn-ea"/>
                          <a:cs typeface="+mn-cs"/>
                        </a:rPr>
                        <a:t>其他</a:t>
                      </a:r>
                      <a:endParaRPr lang="zh-CN" altLang="en-US" sz="1100" u="none" strike="noStrike" kern="1200" dirty="0">
                        <a:solidFill>
                          <a:schemeClr val="tx1"/>
                        </a:solidFill>
                        <a:effectLst/>
                        <a:latin typeface="+mn-lt"/>
                        <a:ea typeface="+mn-ea"/>
                        <a:cs typeface="+mn-cs"/>
                      </a:endParaRPr>
                    </a:p>
                  </a:txBody>
                  <a:tcPr marL="9525" marR="9525" marT="9525" marB="0" anchor="ctr"/>
                </a:tc>
                <a:tc>
                  <a:txBody>
                    <a:bodyPr/>
                    <a:lstStyle/>
                    <a:p>
                      <a:pPr algn="ctr" fontAlgn="ctr"/>
                      <a:r>
                        <a:rPr lang="en-US" altLang="zh-CN" sz="1100" u="none" strike="noStrike" kern="1200" dirty="0" smtClean="0">
                          <a:solidFill>
                            <a:schemeClr val="tx1"/>
                          </a:solidFill>
                          <a:effectLst/>
                          <a:latin typeface="+mn-lt"/>
                          <a:ea typeface="+mn-ea"/>
                          <a:cs typeface="+mn-cs"/>
                        </a:rPr>
                        <a:t>20000</a:t>
                      </a:r>
                      <a:endParaRPr lang="en-US" altLang="zh-CN" sz="1100" u="none" strike="noStrike" kern="1200" dirty="0">
                        <a:solidFill>
                          <a:schemeClr val="tx1"/>
                        </a:solidFill>
                        <a:effectLst/>
                        <a:latin typeface="+mn-lt"/>
                        <a:ea typeface="+mn-ea"/>
                        <a:cs typeface="+mn-cs"/>
                      </a:endParaRPr>
                    </a:p>
                  </a:txBody>
                  <a:tcPr marL="9525" marR="9525" marT="9525" marB="0" anchor="ctr"/>
                </a:tc>
                <a:tc>
                  <a:txBody>
                    <a:bodyPr/>
                    <a:lstStyle/>
                    <a:p>
                      <a:pPr algn="ctr" fontAlgn="ctr"/>
                      <a:r>
                        <a:rPr lang="en-US" altLang="zh-CN" sz="1100" u="none" strike="noStrike" kern="1200" dirty="0" smtClean="0">
                          <a:solidFill>
                            <a:schemeClr val="tx1"/>
                          </a:solidFill>
                          <a:effectLst/>
                          <a:latin typeface="+mn-lt"/>
                          <a:ea typeface="+mn-ea"/>
                          <a:cs typeface="+mn-cs"/>
                        </a:rPr>
                        <a:t>15%</a:t>
                      </a:r>
                      <a:endParaRPr lang="en-US" altLang="zh-CN" sz="1100" u="none" strike="noStrike" kern="1200" dirty="0">
                        <a:solidFill>
                          <a:schemeClr val="tx1"/>
                        </a:solidFill>
                        <a:effectLst/>
                        <a:latin typeface="+mn-lt"/>
                        <a:ea typeface="+mn-ea"/>
                        <a:cs typeface="+mn-cs"/>
                      </a:endParaRPr>
                    </a:p>
                  </a:txBody>
                  <a:tcPr marL="9525" marR="9525" marT="9525" marB="0" anchor="ctr"/>
                </a:tc>
              </a:tr>
            </a:tbl>
          </a:graphicData>
        </a:graphic>
      </p:graphicFrame>
      <p:grpSp>
        <p:nvGrpSpPr>
          <p:cNvPr id="6" name="组合 5"/>
          <p:cNvGrpSpPr/>
          <p:nvPr/>
        </p:nvGrpSpPr>
        <p:grpSpPr>
          <a:xfrm>
            <a:off x="4136572" y="812824"/>
            <a:ext cx="4862286" cy="3759201"/>
            <a:chOff x="4136572" y="812824"/>
            <a:chExt cx="4862286" cy="3759201"/>
          </a:xfrm>
        </p:grpSpPr>
        <p:graphicFrame>
          <p:nvGraphicFramePr>
            <p:cNvPr id="15" name="图表 14"/>
            <p:cNvGraphicFramePr/>
            <p:nvPr>
              <p:extLst>
                <p:ext uri="{D42A27DB-BD31-4B8C-83A1-F6EECF244321}">
                  <p14:modId xmlns:p14="http://schemas.microsoft.com/office/powerpoint/2010/main" val="2255141158"/>
                </p:ext>
              </p:extLst>
            </p:nvPr>
          </p:nvGraphicFramePr>
          <p:xfrm>
            <a:off x="4194629" y="812824"/>
            <a:ext cx="4804228" cy="3719285"/>
          </p:xfrm>
          <a:graphic>
            <a:graphicData uri="http://schemas.openxmlformats.org/drawingml/2006/chart">
              <c:chart xmlns:c="http://schemas.openxmlformats.org/drawingml/2006/chart" xmlns:r="http://schemas.openxmlformats.org/officeDocument/2006/relationships" r:id="rId3"/>
            </a:graphicData>
          </a:graphic>
        </p:graphicFrame>
        <p:sp>
          <p:nvSpPr>
            <p:cNvPr id="17" name="矩形 16"/>
            <p:cNvSpPr/>
            <p:nvPr/>
          </p:nvSpPr>
          <p:spPr bwMode="auto">
            <a:xfrm>
              <a:off x="4136572" y="870882"/>
              <a:ext cx="4862286" cy="3701143"/>
            </a:xfrm>
            <a:prstGeom prst="rect">
              <a:avLst/>
            </a:prstGeom>
            <a:noFill/>
            <a:ln w="28575" cap="flat" cmpd="sng" algn="ctr">
              <a:solidFill>
                <a:srgbClr val="00B0F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pPr>
              <a:endParaRPr kumimoji="0" lang="zh-CN" altLang="en-US" sz="18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41325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yPPT_1">
  <a:themeElements>
    <a:clrScheme name="">
      <a:dk1>
        <a:srgbClr val="000000"/>
      </a:dk1>
      <a:lt1>
        <a:srgbClr val="FFFFFF"/>
      </a:lt1>
      <a:dk2>
        <a:srgbClr val="000000"/>
      </a:dk2>
      <a:lt2>
        <a:srgbClr val="000000"/>
      </a:lt2>
      <a:accent1>
        <a:srgbClr val="CCCCCC"/>
      </a:accent1>
      <a:accent2>
        <a:srgbClr val="FF0000"/>
      </a:accent2>
      <a:accent3>
        <a:srgbClr val="FFFFFF"/>
      </a:accent3>
      <a:accent4>
        <a:srgbClr val="000000"/>
      </a:accent4>
      <a:accent5>
        <a:srgbClr val="E2E2E2"/>
      </a:accent5>
      <a:accent6>
        <a:srgbClr val="E70000"/>
      </a:accent6>
      <a:hlink>
        <a:srgbClr val="FF0000"/>
      </a:hlink>
      <a:folHlink>
        <a:srgbClr val="999999"/>
      </a:folHlink>
    </a:clrScheme>
    <a:fontScheme name="OU6_April07">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charset="0"/>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OU6_April07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默认设计模板">
      <a:majorFont>
        <a:latin typeface="Arial"/>
        <a:ea typeface="KaiTi_GB2312"/>
        <a:cs typeface=""/>
      </a:majorFont>
      <a:minorFont>
        <a:latin typeface="Arial"/>
        <a:ea typeface="KaiTi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MS PGothic"/>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MS PGothic"/>
          </a:defRPr>
        </a:defPPr>
      </a:lst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D:\Jobs\check\Spiller\OU6_April07.pot</Template>
  <TotalTime>13791</TotalTime>
  <Words>3715</Words>
  <Application>Microsoft Office PowerPoint</Application>
  <PresentationFormat>全屏显示(4:3)</PresentationFormat>
  <Paragraphs>615</Paragraphs>
  <Slides>33</Slides>
  <Notes>28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33</vt:i4>
      </vt:variant>
    </vt:vector>
  </HeadingPairs>
  <TitlesOfParts>
    <vt:vector size="36" baseType="lpstr">
      <vt:lpstr>MyPPT_1</vt:lpstr>
      <vt:lpstr>1_默认设计模板</vt:lpstr>
      <vt:lpstr>Visio</vt:lpstr>
      <vt:lpstr>TDDL5.0 核心技术内幕分享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Lesson, Module, or Course Title&gt;</dc:title>
  <dc:subject>OU6</dc:subject>
  <dc:creator>selwood</dc:creator>
  <dc:description>Oracle University Production Services: Graphics Team</dc:description>
  <cp:lastModifiedBy>localadmin</cp:lastModifiedBy>
  <cp:revision>671</cp:revision>
  <cp:lastPrinted>2007-12-03T20:39:35Z</cp:lastPrinted>
  <dcterms:created xsi:type="dcterms:W3CDTF">2007-10-29T19:05:04Z</dcterms:created>
  <dcterms:modified xsi:type="dcterms:W3CDTF">2014-12-08T03:27:14Z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ies>
</file>